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2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2387600" y="8953500"/>
            <a:ext cx="19621500" cy="585521"/>
          </a:xfrm>
          <a:prstGeom prst="rect">
            <a:avLst/>
          </a:prstGeom>
        </p:spPr>
        <p:txBody>
          <a:bodyPr anchor="t"/>
          <a:lstStyle>
            <a:lvl1pPr marL="0" indent="0" algn="ctr">
              <a:spcBef>
                <a:spcPts val="0"/>
              </a:spcBef>
              <a:buSzTx/>
              <a:buNone/>
              <a:defRPr sz="3200" i="1"/>
            </a:lvl1pPr>
            <a:lvl2pPr marL="1025769" indent="-390769" algn="ctr">
              <a:spcBef>
                <a:spcPts val="0"/>
              </a:spcBef>
              <a:defRPr sz="3200" i="1"/>
            </a:lvl2pPr>
            <a:lvl3pPr marL="1660769" indent="-390769" algn="ctr">
              <a:spcBef>
                <a:spcPts val="0"/>
              </a:spcBef>
              <a:defRPr sz="3200" i="1"/>
            </a:lvl3pPr>
            <a:lvl4pPr marL="2295769" indent="-390769" algn="ctr">
              <a:spcBef>
                <a:spcPts val="0"/>
              </a:spcBef>
              <a:defRPr sz="3200" i="1"/>
            </a:lvl4pPr>
            <a:lvl5pPr marL="2930769" indent="-390769" algn="ctr">
              <a:spcBef>
                <a:spcPts val="0"/>
              </a:spcBef>
              <a:defRPr sz="32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2387600" y="6076950"/>
            <a:ext cx="19621500" cy="825500"/>
          </a:xfrm>
          <a:prstGeom prst="rect">
            <a:avLst/>
          </a:prstGeom>
        </p:spPr>
        <p:txBody>
          <a:bodyPr/>
          <a:lstStyle/>
          <a:p>
            <a:pPr marL="0" indent="0" algn="ctr">
              <a:spcBef>
                <a:spcPts val="0"/>
              </a:spcBef>
              <a:buSzTx/>
              <a:buNone/>
              <a:defRPr>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3125967" y="673100"/>
            <a:ext cx="18135603" cy="87376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13165979" y="952500"/>
            <a:ext cx="9525002"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9" cy="461059"/>
          </a:xfrm>
          <a:prstGeom prst="rect">
            <a:avLst/>
          </a:prstGeom>
          <a:ln w="12700">
            <a:miter lim="400000"/>
          </a:ln>
        </p:spPr>
        <p:txBody>
          <a:bodyPr wrap="none" lIns="50800" tIns="50800" rIns="50800" bIns="50800">
            <a:spAutoFit/>
          </a:bodyPr>
          <a:lstStyle>
            <a:lvl1pPr>
              <a:defRPr sz="24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5pPr>
      <a:lvl6pPr marL="3761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6pPr>
      <a:lvl7pPr marL="4396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7pPr>
      <a:lvl8pPr marL="5031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8pPr>
      <a:lvl9pPr marL="5666153" marR="0" indent="-586153"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2100300" y="219501"/>
            <a:ext cx="20183400" cy="6969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defRPr sz="4000">
                <a:latin typeface="+mn-lt"/>
                <a:ea typeface="+mn-ea"/>
                <a:cs typeface="+mn-cs"/>
                <a:sym typeface="Helvetica Neue"/>
              </a:defRPr>
            </a:lvl1pPr>
          </a:lstStyle>
          <a:p>
            <a:r>
              <a:t>Aquaplanets as a framework for examination of aerosol effects</a:t>
            </a:r>
          </a:p>
        </p:txBody>
      </p:sp>
      <p:sp>
        <p:nvSpPr>
          <p:cNvPr id="120" name="James J. Benedict, Brian Medeiros, Amy C. Clement, Angeline G. Pendergrass: JAMES, 10.1002/2016MS000891"/>
          <p:cNvSpPr txBox="1"/>
          <p:nvPr/>
        </p:nvSpPr>
        <p:spPr>
          <a:xfrm>
            <a:off x="5209075" y="1124930"/>
            <a:ext cx="13965849" cy="7038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584200">
              <a:defRPr sz="2000" i="1">
                <a:latin typeface="Helvetica Neue Thin"/>
                <a:ea typeface="Helvetica Neue Thin"/>
                <a:cs typeface="Helvetica Neue Thin"/>
                <a:sym typeface="Helvetica Neue Thin"/>
              </a:defRPr>
            </a:pPr>
            <a:r>
              <a:t>Brian Medeiros</a:t>
            </a:r>
            <a:br/>
            <a:r>
              <a:t>Journal of Advances in Modeling Earth Systems, https://doi.org/10.1029/2019MS001874 </a:t>
            </a:r>
          </a:p>
        </p:txBody>
      </p:sp>
      <p:sp>
        <p:nvSpPr>
          <p:cNvPr id="121" name="Objective"/>
          <p:cNvSpPr txBox="1"/>
          <p:nvPr/>
        </p:nvSpPr>
        <p:spPr>
          <a:xfrm>
            <a:off x="367639" y="2422195"/>
            <a:ext cx="1491692"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b="1">
                <a:solidFill>
                  <a:srgbClr val="004D80"/>
                </a:solidFill>
                <a:latin typeface="+mn-lt"/>
                <a:ea typeface="+mn-ea"/>
                <a:cs typeface="+mn-cs"/>
                <a:sym typeface="Helvetica Neue"/>
              </a:defRPr>
            </a:lvl1pPr>
          </a:lstStyle>
          <a:p>
            <a:r>
              <a:t>Objective</a:t>
            </a:r>
          </a:p>
        </p:txBody>
      </p:sp>
      <p:sp>
        <p:nvSpPr>
          <p:cNvPr id="122" name="Explore CESM’s precipitation dependence on physics, resolution, and air-sea coupling."/>
          <p:cNvSpPr txBox="1"/>
          <p:nvPr/>
        </p:nvSpPr>
        <p:spPr>
          <a:xfrm>
            <a:off x="570202" y="3313148"/>
            <a:ext cx="7901446" cy="829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2400">
                <a:latin typeface="+mn-lt"/>
                <a:ea typeface="+mn-ea"/>
                <a:cs typeface="+mn-cs"/>
                <a:sym typeface="Helvetica Neue"/>
              </a:defRPr>
            </a:lvl1pPr>
          </a:lstStyle>
          <a:p>
            <a:r>
              <a:t>Propose idealized aquaplanet configurations as a testbed for investigating aerosol effects on climate.</a:t>
            </a:r>
          </a:p>
        </p:txBody>
      </p:sp>
      <p:sp>
        <p:nvSpPr>
          <p:cNvPr id="123" name="Approach"/>
          <p:cNvSpPr txBox="1"/>
          <p:nvPr/>
        </p:nvSpPr>
        <p:spPr>
          <a:xfrm>
            <a:off x="318722" y="4744850"/>
            <a:ext cx="1525525"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b="1">
                <a:solidFill>
                  <a:srgbClr val="004D80"/>
                </a:solidFill>
                <a:latin typeface="+mn-lt"/>
                <a:ea typeface="+mn-ea"/>
                <a:cs typeface="+mn-cs"/>
                <a:sym typeface="Helvetica Neue"/>
              </a:defRPr>
            </a:lvl1pPr>
          </a:lstStyle>
          <a:p>
            <a:r>
              <a:t>Approach</a:t>
            </a:r>
          </a:p>
        </p:txBody>
      </p:sp>
      <p:sp>
        <p:nvSpPr>
          <p:cNvPr id="124" name="Use the newly refined aquaplanet capabilities in development version of CESM2.…"/>
          <p:cNvSpPr txBox="1"/>
          <p:nvPr/>
        </p:nvSpPr>
        <p:spPr>
          <a:xfrm>
            <a:off x="532212" y="5484688"/>
            <a:ext cx="9353727" cy="2302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2400">
                <a:latin typeface="+mn-lt"/>
                <a:ea typeface="+mn-ea"/>
                <a:cs typeface="+mn-cs"/>
                <a:sym typeface="Helvetica Neue"/>
              </a:defRPr>
            </a:pPr>
            <a:r>
              <a:t>Adapt existing CESM2-CAM6 aquaplanet configuration to use the same nucleation as standard CAM6. </a:t>
            </a:r>
          </a:p>
          <a:p>
            <a:pPr marL="228600" indent="-228600" algn="l" defTabSz="457200">
              <a:buSzPct val="100000"/>
              <a:buChar char="•"/>
              <a:defRPr sz="2400">
                <a:latin typeface="+mn-lt"/>
                <a:ea typeface="+mn-ea"/>
                <a:cs typeface="+mn-cs"/>
                <a:sym typeface="Helvetica Neue"/>
              </a:defRPr>
            </a:pPr>
            <a:r>
              <a:t>Redistribute pre-industrial emissions in idealized geographic patterns.</a:t>
            </a:r>
            <a:endParaRPr sz="1800"/>
          </a:p>
          <a:p>
            <a:pPr marL="228600" indent="-228600" algn="l" defTabSz="457200">
              <a:buSzPct val="100000"/>
              <a:buChar char="•"/>
              <a:defRPr sz="2400">
                <a:latin typeface="+mn-lt"/>
                <a:ea typeface="+mn-ea"/>
                <a:cs typeface="+mn-cs"/>
                <a:sym typeface="Helvetica Neue"/>
              </a:defRPr>
            </a:pPr>
            <a:r>
              <a:t>Analyze effective radiative forcing.</a:t>
            </a:r>
          </a:p>
          <a:p>
            <a:pPr marL="228600" indent="-228600" algn="l" defTabSz="457200">
              <a:buSzPct val="100000"/>
              <a:buChar char="•"/>
              <a:defRPr sz="2400">
                <a:latin typeface="+mn-lt"/>
                <a:ea typeface="+mn-ea"/>
                <a:cs typeface="+mn-cs"/>
                <a:sym typeface="Helvetica Neue"/>
              </a:defRPr>
            </a:pPr>
            <a:r>
              <a:t>Investigate aerosol-cloud interactions.</a:t>
            </a:r>
          </a:p>
        </p:txBody>
      </p:sp>
      <p:sp>
        <p:nvSpPr>
          <p:cNvPr id="125" name="Impact"/>
          <p:cNvSpPr txBox="1"/>
          <p:nvPr/>
        </p:nvSpPr>
        <p:spPr>
          <a:xfrm>
            <a:off x="288801" y="8475505"/>
            <a:ext cx="1123798"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b="1">
                <a:solidFill>
                  <a:srgbClr val="004D80"/>
                </a:solidFill>
                <a:latin typeface="+mn-lt"/>
                <a:ea typeface="+mn-ea"/>
                <a:cs typeface="+mn-cs"/>
                <a:sym typeface="Helvetica Neue"/>
              </a:defRPr>
            </a:lvl1pPr>
          </a:lstStyle>
          <a:p>
            <a:r>
              <a:t>Impact</a:t>
            </a:r>
          </a:p>
        </p:txBody>
      </p:sp>
      <p:sp>
        <p:nvSpPr>
          <p:cNvPr id="126" name="These results show that the sensitivity to resolution can be as large as that to physics. That sensitivity to resolution, however, is itself dependent on physics!"/>
          <p:cNvSpPr txBox="1"/>
          <p:nvPr/>
        </p:nvSpPr>
        <p:spPr>
          <a:xfrm>
            <a:off x="532212" y="9227715"/>
            <a:ext cx="9353727" cy="3115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584200">
              <a:spcBef>
                <a:spcPts val="3200"/>
              </a:spcBef>
              <a:buSzPct val="100000"/>
              <a:buChar char="•"/>
              <a:defRPr sz="2400">
                <a:latin typeface="+mn-lt"/>
                <a:ea typeface="+mn-ea"/>
                <a:cs typeface="+mn-cs"/>
                <a:sym typeface="Helvetica Neue"/>
              </a:defRPr>
            </a:pPr>
            <a:r>
              <a:t>Aquaplanets are able to capture many of the features of aerosol forcing and aerosol-cloud interactions as realistic models.</a:t>
            </a:r>
            <a:endParaRPr sz="1800"/>
          </a:p>
          <a:p>
            <a:pPr marL="228600" indent="-228600" algn="l" defTabSz="584200">
              <a:spcBef>
                <a:spcPts val="3200"/>
              </a:spcBef>
              <a:buSzPct val="100000"/>
              <a:buChar char="•"/>
              <a:defRPr sz="2400">
                <a:latin typeface="+mn-lt"/>
                <a:ea typeface="+mn-ea"/>
                <a:cs typeface="+mn-cs"/>
                <a:sym typeface="Helvetica Neue"/>
              </a:defRPr>
            </a:pPr>
            <a:r>
              <a:t>Statistics are robust for short simulations, making aquaplanets an efficient framework for exploration and development.</a:t>
            </a:r>
            <a:endParaRPr sz="1800"/>
          </a:p>
          <a:p>
            <a:pPr marL="228600" indent="-228600" algn="l" defTabSz="584200">
              <a:spcBef>
                <a:spcPts val="3200"/>
              </a:spcBef>
              <a:buSzPct val="100000"/>
              <a:buChar char="•"/>
              <a:defRPr sz="2400">
                <a:latin typeface="+mn-lt"/>
                <a:ea typeface="+mn-ea"/>
                <a:cs typeface="+mn-cs"/>
                <a:sym typeface="Helvetica Neue"/>
              </a:defRPr>
            </a:pPr>
            <a:r>
              <a:t>CAM6 tropical clouds appear to be very sensitive to changes in aerosol, signaling a regime-dependence of aerosol effects.  </a:t>
            </a:r>
          </a:p>
        </p:txBody>
      </p:sp>
      <p:sp>
        <p:nvSpPr>
          <p:cNvPr id="127"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4653159" y="10587659"/>
            <a:ext cx="6455516" cy="812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200">
                <a:solidFill>
                  <a:srgbClr val="027001"/>
                </a:solidFill>
                <a:latin typeface="+mj-lt"/>
                <a:ea typeface="+mj-ea"/>
                <a:cs typeface="+mj-cs"/>
                <a:sym typeface="Helvetica"/>
              </a:defRPr>
            </a:lvl1pPr>
          </a:lstStyle>
          <a:p>
            <a:r>
              <a:t>Illustration of the different geographical patterns of emissions in aquaplanet experiments. Total burden of non-sea-salt aerosol; global average is given in the upper right of each panel. All these simulations use the same global mean emissions, so the differences are due to the complex interactions between aerosols, clouds, and circulation.</a:t>
            </a:r>
          </a:p>
        </p:txBody>
      </p:sp>
      <p:pic>
        <p:nvPicPr>
          <p:cNvPr id="128" name="FIGURE_02.pdf" descr="FIGURE_02.pdf"/>
          <p:cNvPicPr>
            <a:picLocks noChangeAspect="1"/>
          </p:cNvPicPr>
          <p:nvPr/>
        </p:nvPicPr>
        <p:blipFill>
          <a:blip r:embed="rId2">
            <a:extLst/>
          </a:blip>
          <a:stretch>
            <a:fillRect/>
          </a:stretch>
        </p:blipFill>
        <p:spPr>
          <a:xfrm>
            <a:off x="11637985" y="3909945"/>
            <a:ext cx="12485865" cy="6542133"/>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vt:lpstr>
      <vt:lpstr>Helvetica Neue</vt:lpstr>
      <vt:lpstr>Helvetica Neue Light</vt:lpstr>
      <vt:lpstr>Helvetica Neue Medium</vt:lpstr>
      <vt:lpstr>Helvetica Neue Thin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modified xsi:type="dcterms:W3CDTF">2020-07-02T18:00:26Z</dcterms:modified>
</cp:coreProperties>
</file>