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4"/>
    <p:restoredTop sz="94647"/>
  </p:normalViewPr>
  <p:slideViewPr>
    <p:cSldViewPr snapToGrid="0" snapToObjects="1">
      <p:cViewPr varScale="1">
        <p:scale>
          <a:sx n="116" d="100"/>
          <a:sy n="116" d="100"/>
        </p:scale>
        <p:origin x="928"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7/31/20</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7/31/20</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hyperlink" Target="https://doi.org/10.1002/hyp.13853" TargetMode="External"/><Relationship Id="rId7" Type="http://schemas.openxmlformats.org/officeDocument/2006/relationships/image" Target="../media/image5.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2A06BB-C25A-EA44-A8AC-8606A4495173}"/>
              </a:ext>
            </a:extLst>
          </p:cNvPr>
          <p:cNvSpPr txBox="1"/>
          <p:nvPr/>
        </p:nvSpPr>
        <p:spPr>
          <a:xfrm>
            <a:off x="116679" y="16252"/>
            <a:ext cx="11894089" cy="584775"/>
          </a:xfrm>
          <a:prstGeom prst="rect">
            <a:avLst/>
          </a:prstGeom>
          <a:noFill/>
        </p:spPr>
        <p:txBody>
          <a:bodyPr wrap="square" rtlCol="0">
            <a:spAutoFit/>
          </a:bodyPr>
          <a:lstStyle/>
          <a:p>
            <a:pPr algn="ctr"/>
            <a:r>
              <a:rPr lang="en-US" sz="3200" b="1" dirty="0">
                <a:solidFill>
                  <a:srgbClr val="002060"/>
                </a:solidFill>
              </a:rPr>
              <a:t>A New Climate-informed K-Nearest Neighbor Weather Generator</a:t>
            </a:r>
          </a:p>
        </p:txBody>
      </p:sp>
      <p:pic>
        <p:nvPicPr>
          <p:cNvPr id="19" name="Picture 18">
            <a:extLst>
              <a:ext uri="{FF2B5EF4-FFF2-40B4-BE49-F238E27FC236}">
                <a16:creationId xmlns:a16="http://schemas.microsoft.com/office/drawing/2014/main" id="{E4FC2D94-20FC-EA42-BB42-2D9AFFA267E7}"/>
              </a:ext>
            </a:extLst>
          </p:cNvPr>
          <p:cNvPicPr>
            <a:picLocks noChangeAspect="1"/>
          </p:cNvPicPr>
          <p:nvPr/>
        </p:nvPicPr>
        <p:blipFill>
          <a:blip r:embed="rId2"/>
          <a:stretch>
            <a:fillRect/>
          </a:stretch>
        </p:blipFill>
        <p:spPr>
          <a:xfrm>
            <a:off x="7970938" y="6286358"/>
            <a:ext cx="2767689" cy="464649"/>
          </a:xfrm>
          <a:prstGeom prst="rect">
            <a:avLst/>
          </a:prstGeom>
        </p:spPr>
      </p:pic>
      <p:sp>
        <p:nvSpPr>
          <p:cNvPr id="20" name="Rectangle 19">
            <a:extLst>
              <a:ext uri="{FF2B5EF4-FFF2-40B4-BE49-F238E27FC236}">
                <a16:creationId xmlns:a16="http://schemas.microsoft.com/office/drawing/2014/main" id="{74B5393D-A426-CE49-A359-7BCE18E89393}"/>
              </a:ext>
            </a:extLst>
          </p:cNvPr>
          <p:cNvSpPr/>
          <p:nvPr/>
        </p:nvSpPr>
        <p:spPr>
          <a:xfrm>
            <a:off x="215381" y="5532225"/>
            <a:ext cx="11806537" cy="923330"/>
          </a:xfrm>
          <a:prstGeom prst="rect">
            <a:avLst/>
          </a:prstGeom>
        </p:spPr>
        <p:txBody>
          <a:bodyPr wrap="square">
            <a:spAutoFit/>
          </a:bodyPr>
          <a:lstStyle/>
          <a:p>
            <a:r>
              <a:rPr lang="en-US" dirty="0" err="1"/>
              <a:t>Armal</a:t>
            </a:r>
            <a:r>
              <a:rPr lang="en-US" dirty="0"/>
              <a:t> S, </a:t>
            </a:r>
            <a:r>
              <a:rPr lang="en-US" dirty="0" err="1"/>
              <a:t>Devineni</a:t>
            </a:r>
            <a:r>
              <a:rPr lang="en-US" dirty="0"/>
              <a:t> N, Krakauer NY, </a:t>
            </a:r>
            <a:r>
              <a:rPr lang="en-US" dirty="0" err="1"/>
              <a:t>Khanbilvardi</a:t>
            </a:r>
            <a:r>
              <a:rPr lang="en-US" dirty="0"/>
              <a:t> R. Simulating precipitation in the Northeast United States using a climate-informed K-nearest </a:t>
            </a:r>
            <a:r>
              <a:rPr lang="en-US" dirty="0" err="1"/>
              <a:t>neighbour</a:t>
            </a:r>
            <a:r>
              <a:rPr lang="en-US" dirty="0"/>
              <a:t> algorithm. Hydrological Processes. 2020;1–15. </a:t>
            </a:r>
            <a:r>
              <a:rPr lang="en-US" u="sng" dirty="0">
                <a:hlinkClick r:id="rId3"/>
              </a:rPr>
              <a:t>https://doi.org/10.1002/hyp.13853</a:t>
            </a:r>
            <a:r>
              <a:rPr lang="en-US" u="sng" dirty="0"/>
              <a:t>  </a:t>
            </a:r>
            <a:endParaRPr lang="en-US" dirty="0"/>
          </a:p>
          <a:p>
            <a:endParaRPr lang="en-US" dirty="0"/>
          </a:p>
        </p:txBody>
      </p:sp>
      <p:sp>
        <p:nvSpPr>
          <p:cNvPr id="23" name="Shape 113">
            <a:extLst>
              <a:ext uri="{FF2B5EF4-FFF2-40B4-BE49-F238E27FC236}">
                <a16:creationId xmlns:a16="http://schemas.microsoft.com/office/drawing/2014/main" id="{AAAF3FD3-EEF5-E64A-9AC9-EACF9F3B5972}"/>
              </a:ext>
            </a:extLst>
          </p:cNvPr>
          <p:cNvSpPr txBox="1">
            <a:spLocks/>
          </p:cNvSpPr>
          <p:nvPr/>
        </p:nvSpPr>
        <p:spPr>
          <a:xfrm>
            <a:off x="215381" y="723422"/>
            <a:ext cx="5637769" cy="5017015"/>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To develop a new stochastic modeling approach that utilizes historical data along with climate state information to provide improved simulations of weather for near-term regional projections.</a:t>
            </a:r>
          </a:p>
          <a:p>
            <a:pPr algn="l">
              <a:lnSpc>
                <a:spcPct val="5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600" b="1" dirty="0">
                <a:solidFill>
                  <a:schemeClr val="tx1">
                    <a:lumMod val="50000"/>
                    <a:lumOff val="50000"/>
                  </a:schemeClr>
                </a:solidFill>
              </a:rPr>
              <a:t>Approach:</a:t>
            </a:r>
            <a:r>
              <a:rPr lang="en-US" sz="1600" dirty="0">
                <a:solidFill>
                  <a:schemeClr val="tx1">
                    <a:lumMod val="50000"/>
                    <a:lumOff val="50000"/>
                  </a:schemeClr>
                </a:solidFill>
              </a:rPr>
              <a:t> Daily precipitation and temperature are simulated from analog weather days that belong to years similar to the current year's climate state. The algorithm is tested using 53 weather stations in the Northeast United States and is compared to ISIMIP‐2b GFDL general circulation model bias‐corrected output in a cross‐validation mode. </a:t>
            </a:r>
          </a:p>
          <a:p>
            <a:pPr algn="l">
              <a:lnSpc>
                <a:spcPct val="5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600" b="1" dirty="0">
                <a:solidFill>
                  <a:schemeClr val="tx1">
                    <a:lumMod val="50000"/>
                    <a:lumOff val="50000"/>
                  </a:schemeClr>
                </a:solidFill>
              </a:rPr>
              <a:t>Results/Impacts: </a:t>
            </a:r>
            <a:r>
              <a:rPr lang="en-US" sz="1600" dirty="0">
                <a:solidFill>
                  <a:schemeClr val="tx1">
                    <a:lumMod val="50000"/>
                    <a:lumOff val="50000"/>
                  </a:schemeClr>
                </a:solidFill>
              </a:rPr>
              <a:t>We look at the model's ability to simulate the 1960s drought and the recent wet climate in the Northeast United States. Results indicate that the climate‐informed K‐NN model provides improved simulations for dry and wet regimes and better uncertainty bounds for annual precipitation. These improved simulations can be used to generate near-term streamflow, which can be used for short-term water resources planning and management. </a:t>
            </a:r>
          </a:p>
          <a:p>
            <a:pPr algn="l">
              <a:lnSpc>
                <a:spcPct val="100000"/>
              </a:lnSpc>
              <a:spcBef>
                <a:spcPts val="0"/>
              </a:spcBef>
            </a:pPr>
            <a:r>
              <a:rPr lang="en-US" sz="1600" dirty="0">
                <a:solidFill>
                  <a:schemeClr val="tx1">
                    <a:lumMod val="50000"/>
                    <a:lumOff val="50000"/>
                  </a:schemeClr>
                </a:solidFill>
              </a:rPr>
              <a:t> </a:t>
            </a:r>
          </a:p>
        </p:txBody>
      </p:sp>
      <p:pic>
        <p:nvPicPr>
          <p:cNvPr id="2" name="Picture 1"/>
          <p:cNvPicPr>
            <a:picLocks noChangeAspect="1"/>
          </p:cNvPicPr>
          <p:nvPr/>
        </p:nvPicPr>
        <p:blipFill>
          <a:blip r:embed="rId4"/>
          <a:stretch>
            <a:fillRect/>
          </a:stretch>
        </p:blipFill>
        <p:spPr>
          <a:xfrm>
            <a:off x="1185333" y="6260495"/>
            <a:ext cx="1403048" cy="561219"/>
          </a:xfrm>
          <a:prstGeom prst="rect">
            <a:avLst/>
          </a:prstGeom>
        </p:spPr>
      </p:pic>
      <p:pic>
        <p:nvPicPr>
          <p:cNvPr id="4" name="Picture 3"/>
          <p:cNvPicPr>
            <a:picLocks noChangeAspect="1"/>
          </p:cNvPicPr>
          <p:nvPr/>
        </p:nvPicPr>
        <p:blipFill>
          <a:blip r:embed="rId5"/>
          <a:stretch>
            <a:fillRect/>
          </a:stretch>
        </p:blipFill>
        <p:spPr>
          <a:xfrm>
            <a:off x="5041555" y="6286358"/>
            <a:ext cx="1263953" cy="522368"/>
          </a:xfrm>
          <a:prstGeom prst="rect">
            <a:avLst/>
          </a:prstGeom>
        </p:spPr>
      </p:pic>
      <p:sp>
        <p:nvSpPr>
          <p:cNvPr id="8" name="TextBox 7"/>
          <p:cNvSpPr txBox="1"/>
          <p:nvPr/>
        </p:nvSpPr>
        <p:spPr>
          <a:xfrm>
            <a:off x="5752735" y="-835878"/>
            <a:ext cx="184666"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B22B318D-A3F3-5E41-96A2-9554AE7982CF}"/>
              </a:ext>
            </a:extLst>
          </p:cNvPr>
          <p:cNvPicPr>
            <a:picLocks noChangeAspect="1"/>
          </p:cNvPicPr>
          <p:nvPr/>
        </p:nvPicPr>
        <p:blipFill>
          <a:blip r:embed="rId6"/>
          <a:stretch>
            <a:fillRect/>
          </a:stretch>
        </p:blipFill>
        <p:spPr>
          <a:xfrm>
            <a:off x="6477952" y="638179"/>
            <a:ext cx="4848366" cy="2685248"/>
          </a:xfrm>
          <a:prstGeom prst="rect">
            <a:avLst/>
          </a:prstGeom>
        </p:spPr>
      </p:pic>
      <p:pic>
        <p:nvPicPr>
          <p:cNvPr id="7" name="Picture 6">
            <a:extLst>
              <a:ext uri="{FF2B5EF4-FFF2-40B4-BE49-F238E27FC236}">
                <a16:creationId xmlns:a16="http://schemas.microsoft.com/office/drawing/2014/main" id="{10F3ED15-E25C-B94F-95E7-9185C034C55A}"/>
              </a:ext>
            </a:extLst>
          </p:cNvPr>
          <p:cNvPicPr>
            <a:picLocks noChangeAspect="1"/>
          </p:cNvPicPr>
          <p:nvPr/>
        </p:nvPicPr>
        <p:blipFill rotWithShape="1">
          <a:blip r:embed="rId7"/>
          <a:srcRect t="1458"/>
          <a:stretch/>
        </p:blipFill>
        <p:spPr>
          <a:xfrm>
            <a:off x="6256166" y="3429000"/>
            <a:ext cx="4300228" cy="2021286"/>
          </a:xfrm>
          <a:prstGeom prst="rect">
            <a:avLst/>
          </a:prstGeom>
        </p:spPr>
      </p:pic>
      <p:pic>
        <p:nvPicPr>
          <p:cNvPr id="9" name="Picture 8">
            <a:extLst>
              <a:ext uri="{FF2B5EF4-FFF2-40B4-BE49-F238E27FC236}">
                <a16:creationId xmlns:a16="http://schemas.microsoft.com/office/drawing/2014/main" id="{B19EC5C4-FC65-3749-9F6B-76C8B8FBE4E6}"/>
              </a:ext>
            </a:extLst>
          </p:cNvPr>
          <p:cNvPicPr>
            <a:picLocks noChangeAspect="1"/>
          </p:cNvPicPr>
          <p:nvPr/>
        </p:nvPicPr>
        <p:blipFill>
          <a:blip r:embed="rId8"/>
          <a:stretch>
            <a:fillRect/>
          </a:stretch>
        </p:blipFill>
        <p:spPr>
          <a:xfrm>
            <a:off x="10353244" y="3838157"/>
            <a:ext cx="1784115" cy="1097399"/>
          </a:xfrm>
          <a:prstGeom prst="rect">
            <a:avLst/>
          </a:prstGeom>
        </p:spPr>
      </p:pic>
    </p:spTree>
    <p:extLst>
      <p:ext uri="{BB962C8B-B14F-4D97-AF65-F5344CB8AC3E}">
        <p14:creationId xmlns:p14="http://schemas.microsoft.com/office/powerpoint/2010/main" val="27089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5435</TotalTime>
  <Words>214</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Microsoft Office User</cp:lastModifiedBy>
  <cp:revision>38</cp:revision>
  <dcterms:created xsi:type="dcterms:W3CDTF">2019-01-21T20:59:35Z</dcterms:created>
  <dcterms:modified xsi:type="dcterms:W3CDTF">2020-08-04T01:02:22Z</dcterms:modified>
</cp:coreProperties>
</file>