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2"/>
    <p:restoredTop sz="94647"/>
  </p:normalViewPr>
  <p:slideViewPr>
    <p:cSldViewPr snapToGrid="0" snapToObjects="1">
      <p:cViewPr varScale="1">
        <p:scale>
          <a:sx n="143" d="100"/>
          <a:sy n="143" d="100"/>
        </p:scale>
        <p:origin x="2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C84B0-B5AC-8242-A5BF-8024D09C5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946D4D-DFA6-3D4E-9142-823D0A510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43D453-A21A-464C-8F3B-5DBC10C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6DEE4-B33C-BF49-A88C-28E7EE40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2A1EC-9649-4643-B0AB-E2DCF6462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4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33E3-DD53-3640-9873-580712977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530F5-653C-CA4A-8CDA-7CD156FA2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B5885-80AC-5C49-8BA1-7F0577C1A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0CEE0-0A42-CE45-9FB8-E893960F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0E3FB1-1B6F-1740-AC3B-482FA823F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6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2CF7C1-6CBA-1F4F-B6B9-E51E84058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81D5C0-B4B4-BC41-91E1-6AEEA9CE4D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B1AB89-4155-8040-B371-DFD318B5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2ABA2-9FE6-5B4F-A841-20D6837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89FDBB-D0D6-8E4B-A98A-E0D4060B1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97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18B3A-0427-BA4C-85A3-BE6E4BDB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36AC3-6A34-E448-B3F1-D1A3830AC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D827C7-6163-3247-BA71-FD598FE7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DDDD0-7624-CC4D-9ADA-AAFCE6508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10901-AA9D-3741-AE7F-EFE6A29E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6512-5458-2F48-9D85-696AF1E8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917B8-685B-054A-978F-68ECE1628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D03D2-5907-744C-9555-FC1117082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BA3C4-B7A0-AE42-8385-D9BBC3966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33693-11E4-424C-87EB-905BC4383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550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EBA6D-BD55-AF4D-9B88-5ADD567AD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2CD63-48B3-7C4B-B5CF-4EB3600145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69AC2B-0A1F-B344-BD9A-6C8354B07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40082-0C2A-8549-B660-CE0267BD3B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3CC6A-E8C0-1745-9ADA-3A548C183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50967-F7B7-354D-AED0-FACBDF501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47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EC8CCC-EDB9-DE4F-9837-8992A7467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FAA9-7BC6-E349-9242-4EF0B8A7C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73FF1-45FF-844C-826F-806D40DB7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D1C88-2D9E-4A47-B38E-6DA87A155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376165-3DDD-DC49-AB1D-6BFDA73A4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EEB8C7-6BCD-7741-BD59-3AD1EB051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B7351-294F-4842-A85F-C5458B1E8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1D03D2-2B76-FA41-997D-89966DD5F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560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95E97-E1D3-8148-9E67-576CE7B4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20ACB7-2CF2-A249-8EDD-D93152979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CFEA8D-3E03-414D-9A19-388CAB9D0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B85CC0-2175-0948-8D61-7B9AE0C7A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235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82ED71-A714-A44A-B6C3-EB6172097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EFA4FF-AE2C-2B43-9BD2-EA4DD1065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09B42D-80BE-3B4D-BB68-9C9F1B55A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1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045-FC92-E446-B719-CEE59445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513B7-9293-FB41-96D8-F259060AC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1C5928-9515-5C47-9DB8-50E41A9B5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994D0C-9CF3-8548-BEE0-7F4BFA236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762B-CA09-8642-B906-8FBA7D7C2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F38B03-84F1-3D43-8A04-BFCE6546F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0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4134D-6CEF-0846-BE20-BA1C797C1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4D1AE3-0A3A-1845-AFAC-DA70EB3050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8D4E8-A04E-3548-A315-DD7FAE7F2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EB4E8-A70D-AA4A-8A1D-55AEC74A5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CAC84-D629-5E4D-A910-818241A14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F4C55-1B9B-1940-8E4F-A9CAC8458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2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C5E8F1-A942-BA4A-AE92-76F91173A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D312E-9006-0347-B0A5-308BE253C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94E02-F3B1-434D-BD6D-87F60317F7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456DF-0A81-A14B-AA86-C8EDD1E859E7}" type="datetimeFigureOut">
              <a:rPr lang="en-US" smtClean="0"/>
              <a:t>1/30/19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AD956-A09C-6944-B8F5-ABD2B26EE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F463-5C16-4F45-ACAF-6EFE47208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46996-BA74-5841-AC0F-A18822EADC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03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f"/><Relationship Id="rId3" Type="http://schemas.openxmlformats.org/officeDocument/2006/relationships/image" Target="../media/image2.tiff"/><Relationship Id="rId7" Type="http://schemas.openxmlformats.org/officeDocument/2006/relationships/image" Target="../media/image6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f"/><Relationship Id="rId5" Type="http://schemas.openxmlformats.org/officeDocument/2006/relationships/image" Target="../media/image4.tiff"/><Relationship Id="rId10" Type="http://schemas.openxmlformats.org/officeDocument/2006/relationships/image" Target="../media/image9.tiff"/><Relationship Id="rId4" Type="http://schemas.openxmlformats.org/officeDocument/2006/relationships/image" Target="../media/image3.tiff"/><Relationship Id="rId9" Type="http://schemas.openxmlformats.org/officeDocument/2006/relationships/image" Target="../media/image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13">
            <a:extLst>
              <a:ext uri="{FF2B5EF4-FFF2-40B4-BE49-F238E27FC236}">
                <a16:creationId xmlns:a16="http://schemas.microsoft.com/office/drawing/2014/main" id="{D9389897-2E2D-3146-A159-974667B21C26}"/>
              </a:ext>
            </a:extLst>
          </p:cNvPr>
          <p:cNvSpPr txBox="1">
            <a:spLocks/>
          </p:cNvSpPr>
          <p:nvPr/>
        </p:nvSpPr>
        <p:spPr>
          <a:xfrm>
            <a:off x="120004" y="1040752"/>
            <a:ext cx="5321572" cy="396392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5000"/>
              </a:lnSpc>
              <a:spcBef>
                <a:spcPts val="0"/>
              </a:spcBef>
            </a:pPr>
            <a:r>
              <a:rPr lang="en-US" sz="1500" b="1" dirty="0"/>
              <a:t>Objective</a:t>
            </a:r>
            <a:r>
              <a:rPr lang="en-US" sz="15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To see if global cloud radiative feedbacks are modified when a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SuperParameterized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climate model’s cloud-resolving resolution is refined to a new limit that resolves marine inversions and explicit boundary layer turbulence.</a:t>
            </a:r>
          </a:p>
          <a:p>
            <a:pPr algn="l">
              <a:lnSpc>
                <a:spcPct val="115000"/>
              </a:lnSpc>
            </a:pPr>
            <a:r>
              <a:rPr lang="en-US" sz="1500" b="1" dirty="0"/>
              <a:t>Approach:</a:t>
            </a:r>
            <a:r>
              <a:rPr lang="en-US" sz="1500" dirty="0"/>
              <a:t>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Developed an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UltraParameterized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climate model with 20-m vertical / 250-m horizontal interior (4x5 degree exterior) resolution. Retuned cloud microphysics for TOA balance, tested sensitivity to +4K SST warming against standard coarse resolution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SuperParameterization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l">
              <a:lnSpc>
                <a:spcPct val="115000"/>
              </a:lnSpc>
            </a:pPr>
            <a:r>
              <a:rPr lang="en-US" sz="1500" b="1" dirty="0"/>
              <a:t>Results: 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Zonal mean longwave and shortwave cloud radiative feedbacks are more similar than different across models. Some muting of high latitude phase change feedback strength happens in the </a:t>
            </a:r>
            <a:r>
              <a:rPr lang="en-US" sz="15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UltraParameterized</a:t>
            </a:r>
            <a:r>
              <a:rPr lang="en-US" sz="15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model, but is isolated to microphysical tuning choices, not grey zone grid resolution choices.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9AFEC-FBE8-464D-BC05-B937955586C2}"/>
              </a:ext>
            </a:extLst>
          </p:cNvPr>
          <p:cNvSpPr txBox="1"/>
          <p:nvPr/>
        </p:nvSpPr>
        <p:spPr>
          <a:xfrm>
            <a:off x="0" y="5251725"/>
            <a:ext cx="1192531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Hossein </a:t>
            </a:r>
            <a:r>
              <a:rPr lang="en-US" sz="1500" dirty="0" err="1"/>
              <a:t>Parishani</a:t>
            </a:r>
            <a:r>
              <a:rPr lang="en-US" sz="1500" dirty="0"/>
              <a:t>, Mike Pritchard, Chris Bretherton, Chris </a:t>
            </a:r>
            <a:r>
              <a:rPr lang="en-US" sz="1500" dirty="0" err="1"/>
              <a:t>Terai</a:t>
            </a:r>
            <a:r>
              <a:rPr lang="en-US" sz="1500" dirty="0"/>
              <a:t>, Matt </a:t>
            </a:r>
            <a:r>
              <a:rPr lang="en-US" sz="1500" dirty="0" err="1"/>
              <a:t>Wyant</a:t>
            </a:r>
            <a:r>
              <a:rPr lang="en-US" sz="1500" dirty="0"/>
              <a:t>, Marat </a:t>
            </a:r>
            <a:r>
              <a:rPr lang="en-US" sz="1500" dirty="0" err="1"/>
              <a:t>Khairoutdinov</a:t>
            </a:r>
            <a:r>
              <a:rPr lang="en-US" sz="1500" dirty="0"/>
              <a:t> &amp; </a:t>
            </a:r>
            <a:r>
              <a:rPr lang="en-US" sz="1500" dirty="0" err="1"/>
              <a:t>Balwinder</a:t>
            </a:r>
            <a:r>
              <a:rPr lang="en-US" sz="1500" dirty="0"/>
              <a:t> Singh (2018). Insensitivity of the cloud response to surface warming under radical changes to boundary layer turbulence and cloud microphysics: Results from the </a:t>
            </a:r>
            <a:r>
              <a:rPr lang="en-US" sz="1500" dirty="0" err="1"/>
              <a:t>Ultraparameterized</a:t>
            </a:r>
            <a:r>
              <a:rPr lang="en-US" sz="1500" dirty="0"/>
              <a:t> CAM. </a:t>
            </a:r>
            <a:r>
              <a:rPr lang="en-US" sz="1500" i="1" dirty="0"/>
              <a:t>Journal of Advances in Modeling Earth Systems</a:t>
            </a:r>
            <a:r>
              <a:rPr lang="en-US" sz="1500" dirty="0"/>
              <a:t>, 10, 3139–3158. https://</a:t>
            </a:r>
            <a:r>
              <a:rPr lang="en-US" sz="1500" dirty="0" err="1"/>
              <a:t>doi.org</a:t>
            </a:r>
            <a:r>
              <a:rPr lang="en-US" sz="1500" dirty="0"/>
              <a:t>/10.1029/2018MS001409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A06BB-C25A-EA44-A8AC-8606A4495173}"/>
              </a:ext>
            </a:extLst>
          </p:cNvPr>
          <p:cNvSpPr txBox="1"/>
          <p:nvPr/>
        </p:nvSpPr>
        <p:spPr>
          <a:xfrm>
            <a:off x="2501152" y="0"/>
            <a:ext cx="93614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Cloud feedbacks to surface warming in the world’s first global climate model to include explicit boundary-layer turbulence.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AA1944-DD40-6343-9629-9CD9C7B44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17" y="6140705"/>
            <a:ext cx="1168400" cy="635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315AB5-18FE-1F46-BB88-8187FF9AA9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9817" y="6229952"/>
            <a:ext cx="1030389" cy="442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89C22A-721C-B44A-80C2-E059FA8BA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004" y="125549"/>
            <a:ext cx="2144428" cy="7030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FC2D94-20FC-EA42-BB42-2D9AFFA26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0631" y="6256116"/>
            <a:ext cx="2767689" cy="46464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93EF39E2-9E4D-574E-8A3D-09E7D92D796C}"/>
              </a:ext>
            </a:extLst>
          </p:cNvPr>
          <p:cNvGrpSpPr/>
          <p:nvPr/>
        </p:nvGrpSpPr>
        <p:grpSpPr>
          <a:xfrm>
            <a:off x="5619749" y="1040752"/>
            <a:ext cx="3861566" cy="4199962"/>
            <a:chOff x="5847210" y="1000474"/>
            <a:chExt cx="3960637" cy="440725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6C6D57B-652B-A640-8A46-CEA7DB01A8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47210" y="1015023"/>
              <a:ext cx="3960637" cy="4392706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F61FB9A-4415-6C4D-931E-E5F84D7468E3}"/>
                </a:ext>
              </a:extLst>
            </p:cNvPr>
            <p:cNvSpPr txBox="1"/>
            <p:nvPr/>
          </p:nvSpPr>
          <p:spPr>
            <a:xfrm>
              <a:off x="6723529" y="1000474"/>
              <a:ext cx="249712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Ultra-Parameterized cloud response to warming.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551C87-7B73-E64F-89AF-0AC6ACFD240D}"/>
                </a:ext>
              </a:extLst>
            </p:cNvPr>
            <p:cNvSpPr txBox="1"/>
            <p:nvPr/>
          </p:nvSpPr>
          <p:spPr>
            <a:xfrm>
              <a:off x="6719497" y="2377750"/>
              <a:ext cx="2497121" cy="52322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Super-Parameterized, but with Ultra’s microphysics settings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2E018D-B9EA-B444-99D0-02CD7CFB90A5}"/>
                </a:ext>
              </a:extLst>
            </p:cNvPr>
            <p:cNvSpPr txBox="1"/>
            <p:nvPr/>
          </p:nvSpPr>
          <p:spPr>
            <a:xfrm>
              <a:off x="6674671" y="3902558"/>
              <a:ext cx="2682717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Standard </a:t>
              </a:r>
              <a:r>
                <a:rPr lang="en-US" sz="1400" dirty="0" err="1"/>
                <a:t>SuperParameterization</a:t>
              </a:r>
              <a:endParaRPr lang="en-US" sz="1400" dirty="0"/>
            </a:p>
          </p:txBody>
        </p:sp>
      </p:grpSp>
      <p:sp>
        <p:nvSpPr>
          <p:cNvPr id="26" name="Shape 115">
            <a:extLst>
              <a:ext uri="{FF2B5EF4-FFF2-40B4-BE49-F238E27FC236}">
                <a16:creationId xmlns:a16="http://schemas.microsoft.com/office/drawing/2014/main" id="{3536F8ED-3C3C-3C4B-83AC-0DCC146D03A9}"/>
              </a:ext>
            </a:extLst>
          </p:cNvPr>
          <p:cNvSpPr txBox="1"/>
          <p:nvPr/>
        </p:nvSpPr>
        <p:spPr>
          <a:xfrm>
            <a:off x="9696998" y="1059614"/>
            <a:ext cx="2384153" cy="3945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1500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Figure 1: Cloud radiative response to +4K SST warming measured in (top) the new </a:t>
            </a:r>
            <a:r>
              <a:rPr lang="en" sz="1500" dirty="0" err="1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UltraParameterized</a:t>
            </a:r>
            <a:r>
              <a:rPr lang="en" sz="1500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climate model, which begins to </a:t>
            </a:r>
            <a:r>
              <a:rPr lang="en-US" sz="1500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resolve </a:t>
            </a:r>
            <a:r>
              <a:rPr lang="en" sz="1500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boundary layer turbulence vs. (middle, bottom) typical </a:t>
            </a:r>
            <a:r>
              <a:rPr lang="en" sz="1500" dirty="0" err="1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SuperParameterization</a:t>
            </a:r>
            <a:r>
              <a:rPr lang="en" sz="1500" dirty="0">
                <a:solidFill>
                  <a:srgbClr val="0B74AC"/>
                </a:solidFill>
                <a:latin typeface="Open Sans"/>
                <a:ea typeface="Open Sans"/>
                <a:cs typeface="Open Sans"/>
                <a:sym typeface="Open Sans"/>
              </a:rPr>
              <a:t> (SP), which instead parameterizes it.</a:t>
            </a:r>
            <a:endParaRPr sz="1500" dirty="0">
              <a:solidFill>
                <a:srgbClr val="0B74A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0DAEDE7-8279-EF4E-BF72-DFC16682595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7850" y="6180387"/>
            <a:ext cx="1283821" cy="6298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47C5B3B-BA9B-7545-A088-00B87AA342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9749" y="6104073"/>
            <a:ext cx="1560980" cy="66638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6E94019-AF6D-0140-9EB2-B6B315993B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6722" y="6090024"/>
            <a:ext cx="767976" cy="7679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3D2097D-3ADC-874B-9112-F59E11C074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466" y="5880173"/>
            <a:ext cx="1769167" cy="118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2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269</Words>
  <Application>Microsoft Macintosh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Pritchard</dc:creator>
  <cp:lastModifiedBy>Mike Pritchard</cp:lastModifiedBy>
  <cp:revision>14</cp:revision>
  <dcterms:created xsi:type="dcterms:W3CDTF">2019-01-21T20:59:35Z</dcterms:created>
  <dcterms:modified xsi:type="dcterms:W3CDTF">2019-01-30T18:55:11Z</dcterms:modified>
</cp:coreProperties>
</file>