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8"/>
    <p:restoredTop sz="94782"/>
  </p:normalViewPr>
  <p:slideViewPr>
    <p:cSldViewPr snapToGrid="0">
      <p:cViewPr varScale="1">
        <p:scale>
          <a:sx n="197" d="100"/>
          <a:sy n="197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4FB5-3B36-44BF-9351-DB6777F3D41C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5D9F2-4C1D-4393-BA58-D4BFA9AD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283" indent="-290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1974" indent="-2323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6763" indent="-2323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1553" indent="-2323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634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1132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8592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0711" indent="-2323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0B0DB-F350-41EA-9EC4-0C975CD20B65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4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3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BE22A-456C-4422-963A-21E37FAABB03}" type="datetimeFigureOut">
              <a:rPr lang="en-US"/>
              <a:pPr>
                <a:defRPr/>
              </a:pPr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1FF69-FB8A-4A66-B8F3-F0FF1720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194/gmd-12-387-20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-1" y="113725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Description and Evaluation of the Community Ice Sheet Model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86868" y="6351096"/>
            <a:ext cx="8590335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</a:rPr>
              <a:t>W. Lipscomb, S. Price, M. Hoffman, G. </a:t>
            </a:r>
            <a:r>
              <a:rPr lang="en-US" sz="1000" dirty="0" err="1">
                <a:solidFill>
                  <a:srgbClr val="000000"/>
                </a:solidFill>
              </a:rPr>
              <a:t>Leguy</a:t>
            </a:r>
            <a:r>
              <a:rPr lang="en-US" sz="1000" dirty="0">
                <a:solidFill>
                  <a:srgbClr val="000000"/>
                </a:solidFill>
              </a:rPr>
              <a:t>, A. Bennett, S. Bradley, K. Evans, J. </a:t>
            </a:r>
            <a:r>
              <a:rPr lang="en-US" sz="1000" dirty="0" err="1">
                <a:solidFill>
                  <a:srgbClr val="000000"/>
                </a:solidFill>
              </a:rPr>
              <a:t>Fyke</a:t>
            </a:r>
            <a:r>
              <a:rPr lang="en-US" sz="1000" dirty="0">
                <a:solidFill>
                  <a:srgbClr val="000000"/>
                </a:solidFill>
              </a:rPr>
              <a:t>, J. Kennedy, M. </a:t>
            </a:r>
            <a:r>
              <a:rPr lang="en-US" sz="1000" dirty="0" err="1">
                <a:solidFill>
                  <a:srgbClr val="000000"/>
                </a:solidFill>
              </a:rPr>
              <a:t>Perego</a:t>
            </a:r>
            <a:r>
              <a:rPr lang="en-US" sz="1000" dirty="0">
                <a:solidFill>
                  <a:srgbClr val="000000"/>
                </a:solidFill>
              </a:rPr>
              <a:t>, D. Ranken, W. Sacks, A. Salinger, L. Vargo, P. Worley (2019).  Description  and  Evaluation  of  the  Community  Ice  Sheet  Model,  2.1, </a:t>
            </a:r>
            <a:r>
              <a:rPr lang="en-US" sz="1000" i="1" dirty="0">
                <a:solidFill>
                  <a:srgbClr val="000000"/>
                </a:solidFill>
              </a:rPr>
              <a:t>Geo. Model Dev.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b="1" dirty="0">
                <a:solidFill>
                  <a:srgbClr val="000000"/>
                </a:solidFill>
              </a:rPr>
              <a:t>12</a:t>
            </a:r>
            <a:r>
              <a:rPr lang="en-US" sz="1000" dirty="0">
                <a:solidFill>
                  <a:srgbClr val="000000"/>
                </a:solidFill>
              </a:rPr>
              <a:t>, 387-424, </a:t>
            </a:r>
            <a:r>
              <a:rPr lang="en-US" sz="1000" dirty="0">
                <a:hlinkClick r:id="rId3"/>
              </a:rPr>
              <a:t>doi.org/10.5194/gmd-12-387-2019</a:t>
            </a:r>
            <a:r>
              <a:rPr lang="en-US" sz="1000" dirty="0"/>
              <a:t>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934200" y="582871"/>
            <a:ext cx="2057400" cy="16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150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03983" y="3023395"/>
            <a:ext cx="3428999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1200" dirty="0">
                <a:solidFill>
                  <a:srgbClr val="0432FF"/>
                </a:solidFill>
              </a:rPr>
              <a:t>Surface ice speed (m/</a:t>
            </a:r>
            <a:r>
              <a:rPr lang="en-US" sz="1200" dirty="0" err="1">
                <a:solidFill>
                  <a:srgbClr val="0432FF"/>
                </a:solidFill>
              </a:rPr>
              <a:t>yr</a:t>
            </a:r>
            <a:r>
              <a:rPr lang="en-US" sz="1200" dirty="0">
                <a:solidFill>
                  <a:srgbClr val="0432FF"/>
                </a:solidFill>
              </a:rPr>
              <a:t>, log scale) for the Greenland ice sheet. (a) Observed speed from </a:t>
            </a:r>
            <a:r>
              <a:rPr lang="en-US" sz="1200" dirty="0" err="1">
                <a:solidFill>
                  <a:srgbClr val="0432FF"/>
                </a:solidFill>
              </a:rPr>
              <a:t>Joughin</a:t>
            </a:r>
            <a:r>
              <a:rPr lang="en-US" sz="1200" dirty="0">
                <a:solidFill>
                  <a:srgbClr val="0432FF"/>
                </a:solidFill>
              </a:rPr>
              <a:t> et al. (2010). (b) Simulated speed at the end of a 50 </a:t>
            </a:r>
            <a:r>
              <a:rPr lang="en-US" sz="1200" dirty="0" err="1">
                <a:solidFill>
                  <a:srgbClr val="0432FF"/>
                </a:solidFill>
              </a:rPr>
              <a:t>kyr</a:t>
            </a:r>
            <a:r>
              <a:rPr lang="en-US" sz="1200" dirty="0">
                <a:solidFill>
                  <a:srgbClr val="0432FF"/>
                </a:solidFill>
              </a:rPr>
              <a:t> spin-up. Gray indicates ice-free regions.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400" y="637577"/>
            <a:ext cx="5295311" cy="25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>
              <a:spcBef>
                <a:spcPts val="300"/>
              </a:spcBef>
              <a:tabLst>
                <a:tab pos="338138" algn="l"/>
              </a:tabLst>
            </a:pPr>
            <a:r>
              <a:rPr lang="en-US" b="1" dirty="0">
                <a:solidFill>
                  <a:prstClr val="black"/>
                </a:solidFill>
              </a:rPr>
              <a:t>Objectives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>
                <a:solidFill>
                  <a:prstClr val="black"/>
                </a:solidFill>
              </a:rPr>
              <a:t>Evaluate the </a:t>
            </a:r>
            <a:r>
              <a:rPr lang="en-US" sz="1600" i="1" dirty="0"/>
              <a:t>Community Ice Sheet Model</a:t>
            </a:r>
            <a:r>
              <a:rPr lang="en-US" sz="1600" dirty="0"/>
              <a:t> (CISM) v2.1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>
                <a:solidFill>
                  <a:prstClr val="black"/>
                </a:solidFill>
              </a:rPr>
              <a:t>Demonstrate model features including a hierarchy of parallel, higher-order velocity solvers, V&amp;V test cases, and improved treatment of physical processes such as basal sliding and iceberg calving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/>
              <a:t>Verify CISM for standard test problems and participate in the ISMIP6 </a:t>
            </a:r>
            <a:r>
              <a:rPr lang="en-US" sz="1600" dirty="0" err="1"/>
              <a:t>initMIP</a:t>
            </a:r>
            <a:r>
              <a:rPr lang="en-US" sz="1600" dirty="0"/>
              <a:t>–Greenland experiment</a:t>
            </a:r>
          </a:p>
          <a:p>
            <a:pPr marL="341313" indent="-287338">
              <a:spcBef>
                <a:spcPts val="300"/>
              </a:spcBef>
              <a:tabLst>
                <a:tab pos="338138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341313" indent="-287338">
              <a:spcBef>
                <a:spcPts val="300"/>
              </a:spcBef>
              <a:tabLst>
                <a:tab pos="338138" algn="l"/>
              </a:tabLst>
            </a:pPr>
            <a:r>
              <a:rPr lang="en-US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/>
              <a:t>Describe 3D, thermomechanical model for mass, energy, and momentum conservation of ice sheets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2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" y="3807340"/>
            <a:ext cx="8766332" cy="166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>
                <a:solidFill>
                  <a:prstClr val="black"/>
                </a:solidFill>
              </a:rPr>
              <a:t>Verify model via </a:t>
            </a:r>
            <a:r>
              <a:rPr lang="en-US" sz="1600" i="1" dirty="0" err="1">
                <a:solidFill>
                  <a:prstClr val="black"/>
                </a:solidFill>
              </a:rPr>
              <a:t>LIVVkit</a:t>
            </a:r>
            <a:r>
              <a:rPr lang="en-US" sz="1600" i="1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which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automatically builds the model and applies it to a set of regression tests designed to evaluate model correctness and computational performance</a:t>
            </a:r>
            <a:endParaRPr lang="en-US" sz="12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2400" y="4431413"/>
            <a:ext cx="8647042" cy="1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>
              <a:spcBef>
                <a:spcPts val="300"/>
              </a:spcBef>
              <a:tabLst>
                <a:tab pos="338138" algn="l"/>
              </a:tabLst>
            </a:pPr>
            <a:r>
              <a:rPr lang="en-US" b="1" dirty="0">
                <a:solidFill>
                  <a:prstClr val="black"/>
                </a:solidFill>
              </a:rPr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/>
              <a:t>CISM gives a realistic steady-state simulation of the Greenland ice sheet with present-day climate forcing for a moderate resolution, regular, 4-km grid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/>
              <a:t>CISM has been integrated in version 2 of the </a:t>
            </a:r>
            <a:r>
              <a:rPr lang="en-US" sz="1600" i="1" dirty="0"/>
              <a:t>Community Earth System Model</a:t>
            </a:r>
            <a:r>
              <a:rPr lang="en-US" sz="1600" dirty="0"/>
              <a:t> (CESM), where it is being used for Greenland simulations under past, present, and future climates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>
                <a:solidFill>
                  <a:prstClr val="black"/>
                </a:solidFill>
              </a:rPr>
              <a:t>CISM is open-source and includes extensive documentation and test case support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C1FE6-9675-CA4A-8D5A-CA458BBFB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138" y="697971"/>
            <a:ext cx="3332747" cy="23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397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Hoesly-etal-CEDS-GMD-December2017-f</Presentation>
    <Funding xmlns="98b00cf3-a6ce-40de-8923-f140beb786e9">ESM</Funding>
  </documentManagement>
</p:properties>
</file>

<file path=customXml/itemProps1.xml><?xml version="1.0" encoding="utf-8"?>
<ds:datastoreItem xmlns:ds="http://schemas.openxmlformats.org/officeDocument/2006/customXml" ds:itemID="{EDA54A27-729A-47BB-A6AD-B870FEFAB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4EFA0-826F-4EA9-9107-BB5AB4A7879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8b00cf3-a6ce-40de-8923-f140beb786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DOE-Sample-Slide-Highlights-Template.potx</Template>
  <TotalTime>2307</TotalTime>
  <Words>320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Hoesly-etal-CEDS-GMD-December2017-f</dc:title>
  <dc:creator>Ovink, Jennifer D</dc:creator>
  <dc:description/>
  <cp:lastModifiedBy>Microsoft Office User</cp:lastModifiedBy>
  <cp:revision>158</cp:revision>
  <cp:lastPrinted>2011-05-11T17:30:12Z</cp:lastPrinted>
  <dcterms:created xsi:type="dcterms:W3CDTF">2011-04-26T17:04:09Z</dcterms:created>
  <dcterms:modified xsi:type="dcterms:W3CDTF">2019-03-08T21:06:08Z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ESM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Hoesly-etal-CEDS-GMD-December2017-f</vt:lpwstr>
  </property>
  <property fmtid="{D5CDD505-2E9C-101B-9397-08002B2CF9AE}" pid="8" name="SlideDescription">
    <vt:lpwstr/>
  </property>
</Properties>
</file>