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9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3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EE99-8076-0B4B-ADF2-87352484868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4EC3-24EE-2B45-9C16-4231F114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02810" y="1521468"/>
            <a:ext cx="4153239" cy="130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spcBef>
                <a:spcPct val="15000"/>
              </a:spcBef>
            </a:pPr>
            <a:r>
              <a:rPr lang="en-US" sz="1600" b="1" dirty="0"/>
              <a:t>Objective</a:t>
            </a:r>
            <a:endParaRPr lang="en-US" sz="1600" b="1" dirty="0" smtClean="0"/>
          </a:p>
          <a:p>
            <a:r>
              <a:rPr lang="en-US" sz="1600" dirty="0" smtClean="0"/>
              <a:t>Develop the next generation of regional Arctic system model and evaluate its near surfac</a:t>
            </a:r>
            <a:r>
              <a:rPr lang="en-US" sz="1600" dirty="0" smtClean="0"/>
              <a:t>e climate and sensitivity to changes in model physics</a:t>
            </a:r>
            <a:endParaRPr lang="en-US" sz="1600" baseline="-25000" dirty="0" smtClean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2810" y="252580"/>
            <a:ext cx="4153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Development of the Regional Arctic System Model (RASM): Near-Surface Atmospheric Climate Sensitivity</a:t>
            </a:r>
            <a:endParaRPr lang="en-US" b="1" dirty="0">
              <a:latin typeface="Myriad Web Pro Condensed" pitchFamily="34" charset="0"/>
            </a:endParaRPr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4495800" y="685800"/>
            <a:ext cx="4343400" cy="2743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1" name="Rectangle 20"/>
          <p:cNvSpPr>
            <a:spLocks noChangeArrowheads="1"/>
          </p:cNvSpPr>
          <p:nvPr/>
        </p:nvSpPr>
        <p:spPr bwMode="auto">
          <a:xfrm>
            <a:off x="4343400" y="914400"/>
            <a:ext cx="4419600" cy="2895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4795" y="5931073"/>
            <a:ext cx="406524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/>
              <a:t>Cassano, J J, </a:t>
            </a:r>
            <a:r>
              <a:rPr lang="en-US" sz="1000" b="1" dirty="0" err="1"/>
              <a:t>DuVivier</a:t>
            </a:r>
            <a:r>
              <a:rPr lang="en-US" sz="1000" b="1" dirty="0"/>
              <a:t>, A, Roberts, A, Hughes, M, </a:t>
            </a:r>
            <a:r>
              <a:rPr lang="en-US" sz="1000" b="1" dirty="0" err="1"/>
              <a:t>Seefeldt</a:t>
            </a:r>
            <a:r>
              <a:rPr lang="en-US" sz="1000" b="1" dirty="0"/>
              <a:t>, M, </a:t>
            </a:r>
            <a:r>
              <a:rPr lang="en-US" sz="1000" b="1" dirty="0" err="1"/>
              <a:t>Brunke</a:t>
            </a:r>
            <a:r>
              <a:rPr lang="en-US" sz="1000" b="1" dirty="0"/>
              <a:t>, M, Craig, A, </a:t>
            </a:r>
            <a:r>
              <a:rPr lang="en-US" sz="1000" b="1" dirty="0" err="1"/>
              <a:t>Fisel</a:t>
            </a:r>
            <a:r>
              <a:rPr lang="en-US" sz="1000" b="1" dirty="0"/>
              <a:t>, B, </a:t>
            </a:r>
            <a:r>
              <a:rPr lang="en-US" sz="1000" b="1" dirty="0" err="1"/>
              <a:t>Gutowski</a:t>
            </a:r>
            <a:r>
              <a:rPr lang="en-US" sz="1000" b="1" dirty="0"/>
              <a:t>, W, </a:t>
            </a:r>
            <a:r>
              <a:rPr lang="en-US" sz="1000" b="1" dirty="0" err="1"/>
              <a:t>Hamman</a:t>
            </a:r>
            <a:r>
              <a:rPr lang="en-US" sz="1000" b="1" dirty="0"/>
              <a:t>, J., Higgins, M, </a:t>
            </a:r>
            <a:r>
              <a:rPr lang="en-US" sz="1000" b="1" dirty="0" err="1"/>
              <a:t>Maslowski</a:t>
            </a:r>
            <a:r>
              <a:rPr lang="en-US" sz="1000" b="1" dirty="0"/>
              <a:t>, W, </a:t>
            </a:r>
            <a:r>
              <a:rPr lang="en-US" sz="1000" b="1" dirty="0" err="1"/>
              <a:t>Nijssen</a:t>
            </a:r>
            <a:r>
              <a:rPr lang="en-US" sz="1000" b="1" dirty="0"/>
              <a:t>, B, </a:t>
            </a:r>
            <a:r>
              <a:rPr lang="en-US" sz="1000" b="1" dirty="0" err="1"/>
              <a:t>Osinski</a:t>
            </a:r>
            <a:r>
              <a:rPr lang="en-US" sz="1000" b="1" dirty="0"/>
              <a:t>, R, and </a:t>
            </a:r>
            <a:r>
              <a:rPr lang="en-US" sz="1000" b="1" dirty="0" err="1"/>
              <a:t>Zeng</a:t>
            </a:r>
            <a:r>
              <a:rPr lang="en-US" sz="1000" b="1" dirty="0"/>
              <a:t>, X (2017) Development of the Regional Arctic System Model (RASM): Near-Surface Atmospheric Climate Sensitivity. </a:t>
            </a:r>
            <a:r>
              <a:rPr lang="en-US" sz="1000" b="1" i="1" dirty="0"/>
              <a:t>J. </a:t>
            </a:r>
            <a:r>
              <a:rPr lang="en-US" sz="1000" b="1" i="1" dirty="0" err="1"/>
              <a:t>Clim</a:t>
            </a:r>
            <a:r>
              <a:rPr lang="en-US" sz="1000" b="1" i="1" dirty="0"/>
              <a:t>.</a:t>
            </a:r>
            <a:r>
              <a:rPr lang="en-US" sz="1000" b="1" dirty="0"/>
              <a:t>, doi:10.1175/JCLI-D-15-0775.1.</a:t>
            </a:r>
            <a:r>
              <a:rPr lang="en-US" sz="1000" b="1" dirty="0"/>
              <a:t> </a:t>
            </a:r>
            <a:endParaRPr lang="en-US" sz="1000" b="1" dirty="0" smtClean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2811" y="2827489"/>
            <a:ext cx="4153238" cy="31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spcBef>
                <a:spcPct val="15000"/>
              </a:spcBef>
            </a:pPr>
            <a:r>
              <a:rPr lang="en-US" sz="1600" b="1" dirty="0"/>
              <a:t>Approach</a:t>
            </a:r>
            <a:endParaRPr lang="en-US" sz="1600" b="1" dirty="0" smtClean="0"/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sz="1600" dirty="0" smtClean="0"/>
              <a:t>Develop the Regional Arctic System Model (RASM) from the WRF atmospheric model, VIC land hydrology model, POP ocean model, and CICE sea ice model</a:t>
            </a:r>
            <a:endParaRPr lang="en-US" sz="1600" dirty="0" smtClean="0"/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sz="1600" dirty="0" smtClean="0"/>
              <a:t>Evaluate RASM near-surface climate using ERA-Interim reanalysis data and satellite observations of sea ice and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fluxes</a:t>
            </a:r>
            <a:endParaRPr lang="en-US" sz="1600" dirty="0" smtClean="0"/>
          </a:p>
          <a:p>
            <a:pPr marL="231775" indent="-231775">
              <a:spcBef>
                <a:spcPct val="15000"/>
              </a:spcBef>
              <a:buFontTx/>
              <a:buChar char="•"/>
            </a:pPr>
            <a:r>
              <a:rPr lang="en-US" sz="1600" dirty="0" smtClean="0"/>
              <a:t>Attempt to minimize cloud and radiation biases in RASM  with changes to the atmospheric model boundary layer </a:t>
            </a:r>
            <a:r>
              <a:rPr lang="en-US" sz="1600" smtClean="0"/>
              <a:t>and convective </a:t>
            </a:r>
            <a:r>
              <a:rPr lang="en-US" sz="1600" dirty="0" smtClean="0"/>
              <a:t>physics</a:t>
            </a:r>
            <a:endParaRPr lang="en-US" sz="1600" dirty="0" smtClean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300035" y="4123718"/>
            <a:ext cx="4539166" cy="234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1600" b="1" dirty="0" smtClean="0"/>
              <a:t>Impact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/>
              <a:t>Atmospheric circulation is well simulated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/>
              <a:t>Cloud and associated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errors result in significant surface temperature biases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/>
              <a:t>Surface temperature biases impact domain-wide evaporation and </a:t>
            </a:r>
            <a:r>
              <a:rPr lang="en-US" sz="1600" dirty="0" err="1" smtClean="0"/>
              <a:t>precipitaiton</a:t>
            </a:r>
            <a:endParaRPr lang="en-US" sz="1600" dirty="0" smtClean="0"/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/>
              <a:t>Changes in WRF convective and boundary layer parameterizations reduce cloud, radiation, temperature, and precipitation errors over oceanic portions of model domain</a:t>
            </a:r>
            <a:endParaRPr lang="en-US" sz="1600" dirty="0" smtClean="0"/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376233" y="3810000"/>
            <a:ext cx="45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ERA-I (top) surface temperature and RASM1.0 (middle) and </a:t>
            </a:r>
            <a:r>
              <a:rPr lang="en-US" sz="1000" dirty="0" err="1" smtClean="0"/>
              <a:t>RASM_atm_ice</a:t>
            </a:r>
            <a:r>
              <a:rPr lang="en-US" sz="1000" dirty="0" smtClean="0"/>
              <a:t> (bottom) surface temperature biases.</a:t>
            </a:r>
            <a:endParaRPr 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76233" y="252580"/>
            <a:ext cx="4179827" cy="3557420"/>
            <a:chOff x="4476493" y="1"/>
            <a:chExt cx="4179827" cy="3557420"/>
          </a:xfrm>
        </p:grpSpPr>
        <p:pic>
          <p:nvPicPr>
            <p:cNvPr id="3" name="Picture 2" descr="erai_rasm1.0_tsf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"/>
              <a:ext cx="4160520" cy="2440045"/>
            </a:xfrm>
            <a:prstGeom prst="rect">
              <a:avLst/>
            </a:prstGeom>
          </p:spPr>
        </p:pic>
        <p:pic>
          <p:nvPicPr>
            <p:cNvPr id="4" name="Picture 3" descr="rasm_atm_ice_tsf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493" y="2430764"/>
              <a:ext cx="4160520" cy="1126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78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284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Fyke</dc:creator>
  <cp:lastModifiedBy>John Cassano</cp:lastModifiedBy>
  <cp:revision>23</cp:revision>
  <dcterms:created xsi:type="dcterms:W3CDTF">2014-08-10T03:42:16Z</dcterms:created>
  <dcterms:modified xsi:type="dcterms:W3CDTF">2017-05-31T22:29:40Z</dcterms:modified>
</cp:coreProperties>
</file>