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Heading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ext - 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1270000" y="1485900"/>
            <a:ext cx="10464800" cy="6616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1270000" y="482600"/>
            <a:ext cx="10464800" cy="3886200"/>
          </a:xfrm>
          <a:prstGeom prst="rect">
            <a:avLst/>
          </a:prstGeom>
        </p:spPr>
        <p:txBody>
          <a:bodyPr lIns="50800" tIns="50800" rIns="50800" bIns="50800" anchor="b"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body" sz="half" idx="1"/>
          </p:nvPr>
        </p:nvSpPr>
        <p:spPr>
          <a:xfrm>
            <a:off x="1270000" y="5029200"/>
            <a:ext cx="10464800" cy="3606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spcBef>
                <a:spcPts val="0"/>
              </a:spcBef>
              <a:defRPr sz="3000"/>
            </a:lvl1pPr>
            <a:lvl2pPr indent="0" algn="ctr">
              <a:spcBef>
                <a:spcPts val="0"/>
              </a:spcBef>
              <a:defRPr sz="3000"/>
            </a:lvl2pPr>
            <a:lvl3pPr indent="0" algn="ctr">
              <a:spcBef>
                <a:spcPts val="0"/>
              </a:spcBef>
              <a:defRPr sz="3000"/>
            </a:lvl3pPr>
            <a:lvl4pPr indent="0" algn="ctr">
              <a:spcBef>
                <a:spcPts val="0"/>
              </a:spcBef>
              <a:defRPr sz="3000"/>
            </a:lvl4pPr>
            <a:lvl5pPr indent="0" algn="ctr">
              <a:spcBef>
                <a:spcPts val="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C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35000" y="254000"/>
            <a:ext cx="11709400" cy="67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1485900"/>
            <a:ext cx="10464800" cy="699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53810" y="9321800"/>
            <a:ext cx="292101" cy="3048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normAutofit fontScale="100000" lnSpcReduction="0"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l" defTabSz="584200" rtl="0" latinLnBrk="0">
        <a:lnSpc>
          <a:spcPct val="100000"/>
        </a:lnSpc>
        <a:spcBef>
          <a:spcPts val="2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x.doi.org/10.5194/gmd-9-3447-2016" TargetMode="External"/><Relationship Id="rId3" Type="http://schemas.openxmlformats.org/officeDocument/2006/relationships/hyperlink" Target="https://dx.doi.org/10.1002/2016JD025320" TargetMode="External"/><Relationship Id="rId4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Radiative Forcing MIP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RFMIP seeks to characterize effective radiative forcing for CMIP and understand how differences in this forcing arise between models</a:t>
            </a:r>
          </a:p>
          <a:p>
            <a:pPr lvl="1"/>
            <a:r>
              <a:t>Atmosphere-only </a:t>
            </a:r>
            <a:r>
              <a:rPr>
                <a:solidFill>
                  <a:srgbClr val="007FB4"/>
                </a:solidFill>
              </a:rPr>
              <a:t>simulations</a:t>
            </a:r>
            <a:r>
              <a:t> to characterize </a:t>
            </a:r>
            <a:r>
              <a:rPr>
                <a:solidFill>
                  <a:srgbClr val="BC102D"/>
                </a:solidFill>
              </a:rPr>
              <a:t>effective radiative forcing</a:t>
            </a:r>
            <a:r>
              <a:t>.</a:t>
            </a:r>
          </a:p>
          <a:p>
            <a:pPr lvl="1"/>
            <a:r>
              <a:t>Complementary efforts to understand </a:t>
            </a:r>
            <a:r>
              <a:rPr>
                <a:solidFill>
                  <a:srgbClr val="BC102D"/>
                </a:solidFill>
              </a:rPr>
              <a:t>parameterization errors</a:t>
            </a:r>
            <a:r>
              <a:t> in instantaneous radiative forcing for greenhouse gases and aerosols</a:t>
            </a:r>
          </a:p>
          <a:p>
            <a:pPr lvl="1"/>
            <a:r>
              <a:t>Coupled </a:t>
            </a:r>
            <a:r>
              <a:rPr>
                <a:solidFill>
                  <a:srgbClr val="007FB4"/>
                </a:solidFill>
              </a:rPr>
              <a:t>simulations</a:t>
            </a:r>
            <a:r>
              <a:t> using CMIP6 specification of aerosol optical properties for </a:t>
            </a:r>
            <a:r>
              <a:rPr>
                <a:solidFill>
                  <a:srgbClr val="BC102D"/>
                </a:solidFill>
              </a:rPr>
              <a:t>hypothesis testing, detection and attribution</a:t>
            </a:r>
            <a:endParaRPr>
              <a:solidFill>
                <a:srgbClr val="BC102D"/>
              </a:solidFill>
            </a:endParaRPr>
          </a:p>
          <a:p>
            <a:pPr/>
            <a:r>
              <a:t>Recent publications establish the protocol and demonstrate its accuracy </a:t>
            </a:r>
            <a:br/>
            <a:r>
              <a:t>Pincus et al., 2016, doi:</a:t>
            </a:r>
            <a:r>
              <a:rPr>
                <a:hlinkClick r:id="rId2" invalidUrl="" action="" tgtFrame="" tooltip="" history="1" highlightClick="0" endSnd="0"/>
              </a:rPr>
              <a:t>10.5194/gmd-9-3447-2016</a:t>
            </a:r>
            <a:br/>
            <a:r>
              <a:t>Forster et al., 2016: doi:</a:t>
            </a:r>
            <a:r>
              <a:rPr>
                <a:hlinkClick r:id="rId3" invalidUrl="" action="" tgtFrame="" tooltip="" history="1" highlightClick="0" endSnd="0"/>
              </a:rPr>
              <a:t>10.1002/2016JD025320</a:t>
            </a:r>
          </a:p>
        </p:txBody>
      </p:sp>
      <p:pic>
        <p:nvPicPr>
          <p:cNvPr id="63" name="ERF_fig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60499" y="6080888"/>
            <a:ext cx="10058401" cy="777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