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media/image1.jpeg" ContentType="image/jpeg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1pPr>
    <a:lvl2pPr marL="0" marR="0" indent="3429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2pPr>
    <a:lvl3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3pPr>
    <a:lvl4pPr marL="0" marR="0" indent="10287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4pPr>
    <a:lvl5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5pPr>
    <a:lvl6pPr marL="0" marR="0" indent="17145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6pPr>
    <a:lvl7pPr marL="0" marR="0" indent="2057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7pPr>
    <a:lvl8pPr marL="0" marR="0" indent="24003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8pPr>
    <a:lvl9pPr marL="0" marR="0" indent="2743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8F44A2F1-9E1F-4B54-A3A2-5F16C0AD49E2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FF1F3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D51ADE6A-740E-44AE-83CC-AE7238B6C88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FF1F3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EEE7283C-3CF3-47DC-8721-378D4A62B22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4C3C2611-4C71-4FC5-86AE-919BDF0F9419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59" name="Shape 5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584200" latinLnBrk="0">
      <a:defRPr sz="2200">
        <a:latin typeface="Lucida Grande"/>
        <a:ea typeface="Lucida Grande"/>
        <a:cs typeface="Lucida Grande"/>
        <a:sym typeface="Lucida Grande"/>
      </a:defRPr>
    </a:lvl1pPr>
    <a:lvl2pPr indent="228600" defTabSz="584200" latinLnBrk="0">
      <a:defRPr sz="2200">
        <a:latin typeface="Lucida Grande"/>
        <a:ea typeface="Lucida Grande"/>
        <a:cs typeface="Lucida Grande"/>
        <a:sym typeface="Lucida Grande"/>
      </a:defRPr>
    </a:lvl2pPr>
    <a:lvl3pPr indent="457200" defTabSz="584200" latinLnBrk="0">
      <a:defRPr sz="2200">
        <a:latin typeface="Lucida Grande"/>
        <a:ea typeface="Lucida Grande"/>
        <a:cs typeface="Lucida Grande"/>
        <a:sym typeface="Lucida Grande"/>
      </a:defRPr>
    </a:lvl3pPr>
    <a:lvl4pPr indent="685800" defTabSz="584200" latinLnBrk="0">
      <a:defRPr sz="2200">
        <a:latin typeface="Lucida Grande"/>
        <a:ea typeface="Lucida Grande"/>
        <a:cs typeface="Lucida Grande"/>
        <a:sym typeface="Lucida Grande"/>
      </a:defRPr>
    </a:lvl4pPr>
    <a:lvl5pPr indent="914400" defTabSz="584200" latinLnBrk="0">
      <a:defRPr sz="2200">
        <a:latin typeface="Lucida Grande"/>
        <a:ea typeface="Lucida Grande"/>
        <a:cs typeface="Lucida Grande"/>
        <a:sym typeface="Lucida Grande"/>
      </a:defRPr>
    </a:lvl5pPr>
    <a:lvl6pPr indent="1143000" defTabSz="584200" latinLnBrk="0">
      <a:defRPr sz="2200">
        <a:latin typeface="Lucida Grande"/>
        <a:ea typeface="Lucida Grande"/>
        <a:cs typeface="Lucida Grande"/>
        <a:sym typeface="Lucida Grande"/>
      </a:defRPr>
    </a:lvl6pPr>
    <a:lvl7pPr indent="1371600" defTabSz="584200" latinLnBrk="0">
      <a:defRPr sz="2200">
        <a:latin typeface="Lucida Grande"/>
        <a:ea typeface="Lucida Grande"/>
        <a:cs typeface="Lucida Grande"/>
        <a:sym typeface="Lucida Grande"/>
      </a:defRPr>
    </a:lvl7pPr>
    <a:lvl8pPr indent="1600200" defTabSz="584200" latinLnBrk="0">
      <a:defRPr sz="2200">
        <a:latin typeface="Lucida Grande"/>
        <a:ea typeface="Lucida Grande"/>
        <a:cs typeface="Lucida Grande"/>
        <a:sym typeface="Lucida Grande"/>
      </a:defRPr>
    </a:lvl8pPr>
    <a:lvl9pPr indent="1828800" defTabSz="584200" latinLnBrk="0">
      <a:defRPr sz="2200">
        <a:latin typeface="Lucida Grande"/>
        <a:ea typeface="Lucida Grande"/>
        <a:cs typeface="Lucida Grande"/>
        <a:sym typeface="Lucida Grand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Heading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9" name="Shape 1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0" name="Shape 2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ext - no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/>
          <p:nvPr>
            <p:ph type="body" idx="1"/>
          </p:nvPr>
        </p:nvSpPr>
        <p:spPr>
          <a:xfrm>
            <a:off x="1270000" y="1485900"/>
            <a:ext cx="10464800" cy="66167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8" name="Shape 2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6" name="Shape 3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/>
          <p:nvPr>
            <p:ph type="title"/>
          </p:nvPr>
        </p:nvSpPr>
        <p:spPr>
          <a:xfrm>
            <a:off x="1270000" y="482600"/>
            <a:ext cx="10464800" cy="3886200"/>
          </a:xfrm>
          <a:prstGeom prst="rect">
            <a:avLst/>
          </a:prstGeom>
        </p:spPr>
        <p:txBody>
          <a:bodyPr lIns="50800" tIns="50800" rIns="50800" bIns="50800" anchor="b">
            <a:normAutofit fontScale="100000" lnSpcReduction="0"/>
          </a:bodyPr>
          <a:lstStyle>
            <a:lvl1pPr algn="ctr">
              <a:defRPr sz="3600"/>
            </a:lvl1pPr>
          </a:lstStyle>
          <a:p>
            <a:pPr/>
            <a:r>
              <a:t>Title Text</a:t>
            </a:r>
          </a:p>
        </p:txBody>
      </p:sp>
      <p:sp>
        <p:nvSpPr>
          <p:cNvPr id="44" name="Shape 44"/>
          <p:cNvSpPr/>
          <p:nvPr>
            <p:ph type="body" sz="half" idx="1"/>
          </p:nvPr>
        </p:nvSpPr>
        <p:spPr>
          <a:xfrm>
            <a:off x="1270000" y="5029200"/>
            <a:ext cx="10464800" cy="3606800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 algn="ctr">
              <a:spcBef>
                <a:spcPts val="0"/>
              </a:spcBef>
              <a:defRPr sz="3000"/>
            </a:lvl1pPr>
            <a:lvl2pPr indent="0" algn="ctr">
              <a:spcBef>
                <a:spcPts val="0"/>
              </a:spcBef>
              <a:defRPr sz="3000"/>
            </a:lvl2pPr>
            <a:lvl3pPr indent="0" algn="ctr">
              <a:spcBef>
                <a:spcPts val="0"/>
              </a:spcBef>
              <a:defRPr sz="3000"/>
            </a:lvl3pPr>
            <a:lvl4pPr indent="0" algn="ctr">
              <a:spcBef>
                <a:spcPts val="0"/>
              </a:spcBef>
              <a:defRPr sz="3000"/>
            </a:lvl4pPr>
            <a:lvl5pPr indent="0" algn="ctr">
              <a:spcBef>
                <a:spcPts val="0"/>
              </a:spcBef>
              <a:defRPr sz="30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5" name="Shape 4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CC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635000" y="254000"/>
            <a:ext cx="11709400" cy="673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/>
            <a:r>
              <a:t>Title Text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1270000" y="1485900"/>
            <a:ext cx="10464800" cy="6997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hape 4"/>
          <p:cNvSpPr/>
          <p:nvPr>
            <p:ph type="sldNum" sz="quarter" idx="2"/>
          </p:nvPr>
        </p:nvSpPr>
        <p:spPr>
          <a:xfrm>
            <a:off x="6353810" y="9321800"/>
            <a:ext cx="292101" cy="3048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normAutofit fontScale="100000" lnSpcReduction="0"/>
          </a:bodyPr>
          <a:lstStyle>
            <a:lvl1pPr>
              <a:defRPr sz="1400"/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</p:sldLayoutIdLst>
  <p:transition xmlns:p14="http://schemas.microsoft.com/office/powerpoint/2010/main" spd="med" advClick="1"/>
  <p:txStyles>
    <p:titleStyle>
      <a:lvl1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1pPr>
      <a:lvl2pPr marL="0" marR="0" indent="22860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2pPr>
      <a:lvl3pPr marL="0" marR="0" indent="45720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3pPr>
      <a:lvl4pPr marL="0" marR="0" indent="68580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4pPr>
      <a:lvl5pPr marL="0" marR="0" indent="91440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5pPr>
      <a:lvl6pPr marL="0" marR="0" indent="114300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6pPr>
      <a:lvl7pPr marL="0" marR="0" indent="137160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7pPr>
      <a:lvl8pPr marL="0" marR="0" indent="160020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8pPr>
      <a:lvl9pPr marL="0" marR="0" indent="182880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9pPr>
    </p:titleStyle>
    <p:bodyStyle>
      <a:lvl1pPr marL="0" marR="0" indent="0" algn="l" defTabSz="584200" rtl="0" latinLnBrk="0">
        <a:lnSpc>
          <a:spcPct val="100000"/>
        </a:lnSpc>
        <a:spcBef>
          <a:spcPts val="25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1pPr>
      <a:lvl2pPr marL="0" marR="0" indent="228600" algn="l" defTabSz="584200" rtl="0" latinLnBrk="0">
        <a:lnSpc>
          <a:spcPct val="100000"/>
        </a:lnSpc>
        <a:spcBef>
          <a:spcPts val="25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2pPr>
      <a:lvl3pPr marL="0" marR="0" indent="457200" algn="l" defTabSz="584200" rtl="0" latinLnBrk="0">
        <a:lnSpc>
          <a:spcPct val="100000"/>
        </a:lnSpc>
        <a:spcBef>
          <a:spcPts val="25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3pPr>
      <a:lvl4pPr marL="0" marR="0" indent="685800" algn="l" defTabSz="584200" rtl="0" latinLnBrk="0">
        <a:lnSpc>
          <a:spcPct val="100000"/>
        </a:lnSpc>
        <a:spcBef>
          <a:spcPts val="25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4pPr>
      <a:lvl5pPr marL="0" marR="0" indent="914400" algn="l" defTabSz="584200" rtl="0" latinLnBrk="0">
        <a:lnSpc>
          <a:spcPct val="100000"/>
        </a:lnSpc>
        <a:spcBef>
          <a:spcPts val="25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5pPr>
      <a:lvl6pPr marL="0" marR="0" indent="1143000" algn="l" defTabSz="584200" rtl="0" latinLnBrk="0">
        <a:lnSpc>
          <a:spcPct val="100000"/>
        </a:lnSpc>
        <a:spcBef>
          <a:spcPts val="25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6pPr>
      <a:lvl7pPr marL="0" marR="0" indent="1371600" algn="l" defTabSz="584200" rtl="0" latinLnBrk="0">
        <a:lnSpc>
          <a:spcPct val="100000"/>
        </a:lnSpc>
        <a:spcBef>
          <a:spcPts val="25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7pPr>
      <a:lvl8pPr marL="0" marR="0" indent="1600200" algn="l" defTabSz="584200" rtl="0" latinLnBrk="0">
        <a:lnSpc>
          <a:spcPct val="100000"/>
        </a:lnSpc>
        <a:spcBef>
          <a:spcPts val="25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8pPr>
      <a:lvl9pPr marL="0" marR="0" indent="1828800" algn="l" defTabSz="584200" rtl="0" latinLnBrk="0">
        <a:lnSpc>
          <a:spcPct val="100000"/>
        </a:lnSpc>
        <a:spcBef>
          <a:spcPts val="25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dx.doi.org/10.5194/gmd-9-3447-2016" TargetMode="External"/><Relationship Id="rId3" Type="http://schemas.openxmlformats.org/officeDocument/2006/relationships/hyperlink" Target="https://dx.doi.org/10.1002/2016JD025320" TargetMode="External"/><Relationship Id="rId4" Type="http://schemas.openxmlformats.org/officeDocument/2006/relationships/image" Target="../media/image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Radiative Forcing MIP</a:t>
            </a:r>
          </a:p>
        </p:txBody>
      </p:sp>
      <p:sp>
        <p:nvSpPr>
          <p:cNvPr id="62" name="Shape 62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RFMIP seeks to characterize effective radiative forcing for CMIP and understand how differences in this forcing arise between models</a:t>
            </a:r>
          </a:p>
          <a:p>
            <a:pPr lvl="1"/>
            <a:r>
              <a:t>Atmosphere-only </a:t>
            </a:r>
            <a:r>
              <a:rPr>
                <a:solidFill>
                  <a:srgbClr val="007FB4"/>
                </a:solidFill>
              </a:rPr>
              <a:t>simulations</a:t>
            </a:r>
            <a:r>
              <a:t> to characterize </a:t>
            </a:r>
            <a:r>
              <a:rPr>
                <a:solidFill>
                  <a:srgbClr val="BC102D"/>
                </a:solidFill>
              </a:rPr>
              <a:t>effective radiative forcing</a:t>
            </a:r>
            <a:r>
              <a:t>.</a:t>
            </a:r>
          </a:p>
          <a:p>
            <a:pPr lvl="1"/>
            <a:r>
              <a:t>Complementary efforts to understand </a:t>
            </a:r>
            <a:r>
              <a:rPr>
                <a:solidFill>
                  <a:srgbClr val="BC102D"/>
                </a:solidFill>
              </a:rPr>
              <a:t>parameterization errors</a:t>
            </a:r>
            <a:r>
              <a:t> in instantaneous radiative forcing for greenhouse gases and aerosols</a:t>
            </a:r>
          </a:p>
          <a:p>
            <a:pPr lvl="1"/>
            <a:r>
              <a:t>Coupled </a:t>
            </a:r>
            <a:r>
              <a:rPr>
                <a:solidFill>
                  <a:srgbClr val="007FB4"/>
                </a:solidFill>
              </a:rPr>
              <a:t>simulations</a:t>
            </a:r>
            <a:r>
              <a:t> using CMIP6 specification of aerosol optical properties for </a:t>
            </a:r>
            <a:r>
              <a:rPr>
                <a:solidFill>
                  <a:srgbClr val="BC102D"/>
                </a:solidFill>
              </a:rPr>
              <a:t>hypothesis testing, detection and attribution</a:t>
            </a:r>
            <a:endParaRPr>
              <a:solidFill>
                <a:srgbClr val="BC102D"/>
              </a:solidFill>
            </a:endParaRPr>
          </a:p>
          <a:p>
            <a:pPr/>
            <a:r>
              <a:t>Recent publications establish the protocol and demonstrate its accuracy </a:t>
            </a:r>
            <a:br/>
            <a:r>
              <a:t>Pincus et al., 2016, doi:</a:t>
            </a:r>
            <a:r>
              <a:rPr>
                <a:hlinkClick r:id="rId2" invalidUrl="" action="" tgtFrame="" tooltip="" history="1" highlightClick="0" endSnd="0"/>
              </a:rPr>
              <a:t>10.5194/gmd-9-3447-2016</a:t>
            </a:r>
            <a:br/>
            <a:r>
              <a:t>Forster et al., 2016: doi:</a:t>
            </a:r>
            <a:r>
              <a:rPr>
                <a:hlinkClick r:id="rId3" invalidUrl="" action="" tgtFrame="" tooltip="" history="1" highlightClick="0" endSnd="0"/>
              </a:rPr>
              <a:t>10.1002/2016JD025320</a:t>
            </a:r>
          </a:p>
        </p:txBody>
      </p:sp>
      <p:pic>
        <p:nvPicPr>
          <p:cNvPr id="63" name="ERF_fig3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460499" y="6080888"/>
            <a:ext cx="10058401" cy="77724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theme/_rels/theme1.xml.rels><?xml version="1.0" encoding="UTF-8" standalone="yes"?><Relationships xmlns="http://schemas.openxmlformats.org/package/2006/relationships"><Relationship Id="rId1" Type="http://schemas.openxmlformats.org/officeDocument/2006/relationships/image" Target="../media/image1.jpeg"/></Relationships>

</file>

<file path=ppt/theme/_rels/theme2.xml.rels><?xml version="1.0" encoding="UTF-8" standalone="yes"?><Relationships xmlns="http://schemas.openxmlformats.org/package/2006/relationships"><Relationship Id="rId1" Type="http://schemas.openxmlformats.org/officeDocument/2006/relationships/image" Target="../media/image1.jpeg"/></Relationships>
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Gill Sans"/>
        <a:ea typeface="Gill Sans"/>
        <a:cs typeface="Gill Sans"/>
      </a:majorFont>
      <a:minorFont>
        <a:latin typeface="Gill Sans"/>
        <a:ea typeface="Gill Sans"/>
        <a:cs typeface="Gill Sans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381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Gill Sans"/>
        <a:ea typeface="Gill Sans"/>
        <a:cs typeface="Gill Sans"/>
      </a:majorFont>
      <a:minorFont>
        <a:latin typeface="Gill Sans"/>
        <a:ea typeface="Gill Sans"/>
        <a:cs typeface="Gill Sans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381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