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3"/>
    <p:restoredTop sz="94664"/>
  </p:normalViewPr>
  <p:slideViewPr>
    <p:cSldViewPr>
      <p:cViewPr varScale="1">
        <p:scale>
          <a:sx n="272" d="100"/>
          <a:sy n="272" d="100"/>
        </p:scale>
        <p:origin x="12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8/18/20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doi.org/10.1038/s41558-020-0878-x" TargetMode="Externa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615" y="34406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More than half of the World’s Oceans already impacted by climate change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685800"/>
            <a:ext cx="46958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Objective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The global ocean is an under-studied component of the climate system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Using a signal-to-noise approach, how sensitive is the global ocean to human influence; are changes identifiable</a:t>
            </a:r>
          </a:p>
          <a:p>
            <a:endParaRPr lang="en-US" sz="1000" dirty="0"/>
          </a:p>
          <a:p>
            <a:r>
              <a:rPr lang="en-US" sz="1500" u="sng" dirty="0"/>
              <a:t>Methodology</a:t>
            </a:r>
            <a:endParaRPr lang="en-US" sz="1500" dirty="0"/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Use a suite of observations and the CMIP5 multi-model archive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Remap ocean properties into density to enhance signal-to-noise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Investigate robustness of the forced signal across CMIP5 historical and idealized simulations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Evaluate observational uncertainty by considering multiple observed reconstructions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3981" y="2678240"/>
            <a:ext cx="121919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619417"/>
            <a:ext cx="45632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Impact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CMIP5 models suggest that the global ocean has already been impacted by climate change: 20-55% of the present-day ocean has expressed identified change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20360-F014-475A-AF19-57EC0D4B6896}"/>
              </a:ext>
            </a:extLst>
          </p:cNvPr>
          <p:cNvSpPr txBox="1"/>
          <p:nvPr/>
        </p:nvSpPr>
        <p:spPr>
          <a:xfrm>
            <a:off x="4580726" y="4597880"/>
            <a:ext cx="1828799" cy="1446550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Ocean regions identified have varying sensitivities to global warming. Using a 1.5°C threshold, all regions show positive detection, with the S. Hemisphere more sensitive than the N. Hemisphere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BAF9E-F7C5-224E-AF3F-A1D71ACFE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r="16790" b="11330"/>
          <a:stretch/>
        </p:blipFill>
        <p:spPr>
          <a:xfrm>
            <a:off x="6400799" y="2950274"/>
            <a:ext cx="2743199" cy="3095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75EDE6-ED84-4142-AC97-03A24847B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2180" b="16827"/>
          <a:stretch/>
        </p:blipFill>
        <p:spPr>
          <a:xfrm>
            <a:off x="4968991" y="435796"/>
            <a:ext cx="4175008" cy="2297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0E635A-40BF-431C-B725-2F166F0BC1C5}"/>
              </a:ext>
            </a:extLst>
          </p:cNvPr>
          <p:cNvSpPr txBox="1"/>
          <p:nvPr/>
        </p:nvSpPr>
        <p:spPr>
          <a:xfrm>
            <a:off x="4419600" y="2735437"/>
            <a:ext cx="1989925" cy="1615827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For each of the primary ocean basins, Atlantic, Pacific and Indian, marked changes are evident. Change (dark red color above) represents regions where a signal of change is expressed that exceeds unforced variability for the present-day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395" y="6096000"/>
            <a:ext cx="69050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/>
              <a:t>Reference: </a:t>
            </a:r>
            <a:r>
              <a:rPr lang="en-GB" sz="1200" dirty="0"/>
              <a:t>Silvy, Y., E. Guilyardi, J.-B. </a:t>
            </a:r>
            <a:r>
              <a:rPr lang="en-GB" sz="1200" dirty="0" err="1"/>
              <a:t>Sallèe</a:t>
            </a:r>
            <a:r>
              <a:rPr lang="en-GB" sz="1200" dirty="0"/>
              <a:t>, and </a:t>
            </a:r>
            <a:r>
              <a:rPr lang="en-GB" sz="1200" b="1" dirty="0"/>
              <a:t>P. J. Durack</a:t>
            </a:r>
            <a:r>
              <a:rPr lang="en-GB" sz="1200" dirty="0"/>
              <a:t>, 2020: Human-induced changes to the global ocean water masses and their time of emergence, </a:t>
            </a:r>
            <a:r>
              <a:rPr lang="en-GB" sz="1200" i="1" dirty="0"/>
              <a:t>Nature Climate Change</a:t>
            </a:r>
            <a:r>
              <a:rPr lang="en-GB" sz="1200" dirty="0"/>
              <a:t>, DOI: </a:t>
            </a:r>
            <a:r>
              <a:rPr lang="en-US" sz="1200" dirty="0">
                <a:hlinkClick r:id="rId5"/>
              </a:rPr>
              <a:t>10.1038/s41558-020-0878-x</a:t>
            </a:r>
            <a:endParaRPr lang="fi-FI" sz="1200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5723E76-8045-2D47-80F6-97099405D9F5}"/>
              </a:ext>
            </a:extLst>
          </p:cNvPr>
          <p:cNvSpPr/>
          <p:nvPr/>
        </p:nvSpPr>
        <p:spPr>
          <a:xfrm rot="13218406">
            <a:off x="4586699" y="2144391"/>
            <a:ext cx="256032" cy="5843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92B66548-8B6E-A749-8C67-6C42D0C8FA02}"/>
              </a:ext>
            </a:extLst>
          </p:cNvPr>
          <p:cNvSpPr/>
          <p:nvPr/>
        </p:nvSpPr>
        <p:spPr>
          <a:xfrm rot="13218406">
            <a:off x="6330812" y="5447137"/>
            <a:ext cx="256032" cy="5843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5DAFE0-50A6-AB42-8015-8C8C57A95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93" y="6047947"/>
            <a:ext cx="1298706" cy="52255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2013-03-21T23:09:08Z</dcterms:created>
  <dcterms:modified xsi:type="dcterms:W3CDTF">2020-08-18T20:23:43Z</dcterms:modified>
</cp:coreProperties>
</file>