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55"/>
    <p:restoredTop sz="94694"/>
  </p:normalViewPr>
  <p:slideViewPr>
    <p:cSldViewPr>
      <p:cViewPr varScale="1">
        <p:scale>
          <a:sx n="121" d="100"/>
          <a:sy n="121" d="100"/>
        </p:scale>
        <p:origin x="25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6/18/20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39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91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6/18/20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tif"/><Relationship Id="rId4" Type="http://schemas.openxmlformats.org/officeDocument/2006/relationships/hyperlink" Target="https://doi.org/10.5194/gmd-13-201-202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111107_RenataMcCoy_banner_pcmdi-0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63"/>
          <a:stretch/>
        </p:blipFill>
        <p:spPr>
          <a:xfrm>
            <a:off x="7239000" y="0"/>
            <a:ext cx="1905000" cy="570608"/>
          </a:xfrm>
          <a:prstGeom prst="rect">
            <a:avLst/>
          </a:prstGeom>
        </p:spPr>
      </p:pic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8284" y="89218"/>
            <a:ext cx="7162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/>
              <a:t>New Approach to Recording CMIP Requested Variables and Technical Specifications Facilitates CMIP6 Data Publication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8284" y="791871"/>
            <a:ext cx="4930259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u="sng" dirty="0"/>
              <a:t>Objective</a:t>
            </a:r>
          </a:p>
          <a:p>
            <a:endParaRPr lang="en-US" sz="1000" dirty="0"/>
          </a:p>
          <a:p>
            <a:pPr marL="285750" indent="-285750">
              <a:buFont typeface="Arial"/>
              <a:buChar char="•"/>
            </a:pPr>
            <a:r>
              <a:rPr lang="en-US" sz="1500" dirty="0"/>
              <a:t>The “data request” (DREQ) for CMIP6 specifies</a:t>
            </a:r>
          </a:p>
          <a:p>
            <a:pPr marL="742950" lvl="1" indent="-285750">
              <a:buFont typeface="Arial"/>
              <a:buChar char="•"/>
            </a:pPr>
            <a:r>
              <a:rPr lang="en-US" sz="1500" dirty="0"/>
              <a:t>all the variables that should be saved from different portions of each experiment, and</a:t>
            </a:r>
          </a:p>
          <a:p>
            <a:pPr marL="742950" lvl="1" indent="-285750">
              <a:buFont typeface="Arial"/>
              <a:buChar char="•"/>
            </a:pPr>
            <a:r>
              <a:rPr lang="en-US" sz="1500" dirty="0"/>
              <a:t>The sampling frequency and processing details for each variable</a:t>
            </a:r>
          </a:p>
          <a:p>
            <a:pPr marL="285750" indent="-285750">
              <a:buFont typeface="Arial"/>
              <a:buChar char="•"/>
            </a:pPr>
            <a:r>
              <a:rPr lang="en-US" sz="1500" dirty="0"/>
              <a:t>The complexity of CMIP6 design (22 MIPs and 316 experiments) called for refashioning previous CMIP data requests to facilitate machine processing and automation</a:t>
            </a:r>
          </a:p>
          <a:p>
            <a:endParaRPr lang="en-US" sz="1000" dirty="0"/>
          </a:p>
          <a:p>
            <a:r>
              <a:rPr lang="en-US" sz="1500" u="sng" dirty="0"/>
              <a:t>New CMIP6 DREQ Requirements</a:t>
            </a:r>
            <a:endParaRPr lang="en-US" sz="1500" dirty="0"/>
          </a:p>
          <a:p>
            <a:endParaRPr lang="en-US" sz="1000" dirty="0"/>
          </a:p>
          <a:p>
            <a:pPr marL="285750" indent="-285750">
              <a:buFont typeface="Arial"/>
              <a:buChar char="•"/>
            </a:pPr>
            <a:r>
              <a:rPr lang="en-US" sz="1500" dirty="0"/>
              <a:t>Record precise definitions and fully specified technical metadata for each variable requested </a:t>
            </a:r>
          </a:p>
          <a:p>
            <a:pPr marL="285750" indent="-285750">
              <a:buFont typeface="Arial"/>
              <a:buChar char="•"/>
            </a:pPr>
            <a:r>
              <a:rPr lang="en-US" sz="1500" dirty="0"/>
              <a:t>Provide a programmable interface that supports automated processing of the data request</a:t>
            </a:r>
          </a:p>
          <a:p>
            <a:endParaRPr lang="en-US" sz="800" dirty="0"/>
          </a:p>
          <a:p>
            <a:r>
              <a:rPr lang="en-US" sz="1500" u="sng" dirty="0"/>
              <a:t>Impact</a:t>
            </a:r>
          </a:p>
          <a:p>
            <a:endParaRPr lang="en-US" sz="1000" dirty="0"/>
          </a:p>
          <a:p>
            <a:pPr marL="285750" indent="-285750">
              <a:buFont typeface="Arial"/>
              <a:buChar char="•"/>
            </a:pPr>
            <a:r>
              <a:rPr lang="en-US" sz="1500" dirty="0"/>
              <a:t>By fulfilling the new CMIP6 DREQ requirements, 133 models and </a:t>
            </a:r>
            <a:r>
              <a:rPr lang="en-US" sz="1500"/>
              <a:t>50 modeling </a:t>
            </a:r>
            <a:r>
              <a:rPr lang="en-US" sz="1500" dirty="0"/>
              <a:t>groups are delivering data that is being analyzed by 1000’s of researchers worldwide</a:t>
            </a:r>
          </a:p>
          <a:p>
            <a:pPr marL="285750" indent="-285750">
              <a:buFont typeface="Arial"/>
              <a:buChar char="•"/>
            </a:pPr>
            <a:r>
              <a:rPr lang="en-US" sz="1500" dirty="0"/>
              <a:t>The DREQ can serve as a template for future CMIP phases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8815" y="266229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335" y="6106853"/>
            <a:ext cx="878986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1200" b="1" dirty="0"/>
              <a:t>Reference: </a:t>
            </a:r>
            <a:r>
              <a:rPr lang="en-GB" sz="1200" dirty="0" err="1"/>
              <a:t>Juckes</a:t>
            </a:r>
            <a:r>
              <a:rPr lang="en-GB" sz="1200" dirty="0"/>
              <a:t>, M., </a:t>
            </a:r>
            <a:r>
              <a:rPr lang="en-GB" sz="1200" b="1" dirty="0"/>
              <a:t>K. E. Taylor</a:t>
            </a:r>
            <a:r>
              <a:rPr lang="en-GB" sz="1200" dirty="0"/>
              <a:t>, </a:t>
            </a:r>
            <a:r>
              <a:rPr lang="en-US" sz="1200" b="1" dirty="0"/>
              <a:t>P. J. Durack</a:t>
            </a:r>
            <a:r>
              <a:rPr lang="en-US" sz="1200" dirty="0"/>
              <a:t>, B. Lawrence M. S. </a:t>
            </a:r>
            <a:r>
              <a:rPr lang="en-US" sz="1200" dirty="0" err="1"/>
              <a:t>Mizielinski</a:t>
            </a:r>
            <a:r>
              <a:rPr lang="en-US" sz="1200" dirty="0"/>
              <a:t>, A. </a:t>
            </a:r>
            <a:r>
              <a:rPr lang="en-US" sz="1200" dirty="0" err="1"/>
              <a:t>Pamment</a:t>
            </a:r>
            <a:r>
              <a:rPr lang="en-US" sz="1200" dirty="0"/>
              <a:t>, J.-Y. </a:t>
            </a:r>
            <a:r>
              <a:rPr lang="en-US" sz="1200" dirty="0" err="1"/>
              <a:t>Peterschmitt</a:t>
            </a:r>
            <a:r>
              <a:rPr lang="en-US" sz="1200" dirty="0"/>
              <a:t>, M. </a:t>
            </a:r>
            <a:r>
              <a:rPr lang="en-US" sz="1200" dirty="0" err="1"/>
              <a:t>Rixen</a:t>
            </a:r>
            <a:r>
              <a:rPr lang="en-US" sz="1200" dirty="0"/>
              <a:t> and S. </a:t>
            </a:r>
            <a:r>
              <a:rPr lang="en-US" sz="1200" dirty="0" err="1"/>
              <a:t>Senesi</a:t>
            </a:r>
            <a:r>
              <a:rPr lang="en-US" sz="1200" dirty="0"/>
              <a:t> (2020) The CMIP6 Data Request (DREQ, version 01.00.31). </a:t>
            </a:r>
            <a:r>
              <a:rPr lang="en-US" sz="1200" i="1" dirty="0"/>
              <a:t>Geoscientific Model Development</a:t>
            </a:r>
            <a:r>
              <a:rPr lang="en-US" sz="1200" dirty="0"/>
              <a:t>, </a:t>
            </a:r>
            <a:r>
              <a:rPr lang="en-US" sz="1200" b="1" dirty="0"/>
              <a:t>13</a:t>
            </a:r>
            <a:r>
              <a:rPr lang="en-US" sz="1200" dirty="0"/>
              <a:t>, pp 201-224. doi: </a:t>
            </a:r>
            <a:r>
              <a:rPr lang="en-US" sz="1200" dirty="0">
                <a:hlinkClick r:id="rId4"/>
              </a:rPr>
              <a:t>10.5194/gmd-13-201-2020</a:t>
            </a:r>
            <a:endParaRPr lang="fi-FI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0E635A-40BF-431C-B725-2F166F0BC1C5}"/>
              </a:ext>
            </a:extLst>
          </p:cNvPr>
          <p:cNvSpPr txBox="1"/>
          <p:nvPr/>
        </p:nvSpPr>
        <p:spPr>
          <a:xfrm>
            <a:off x="5334000" y="4958361"/>
            <a:ext cx="3505200" cy="769441"/>
          </a:xfrm>
          <a:prstGeom prst="rect">
            <a:avLst/>
          </a:prstGeom>
          <a:solidFill>
            <a:srgbClr val="F2F2F2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1100" b="1" dirty="0"/>
              <a:t>Schema for the main DREQ elements and their relationships which define its central functionality:  linking parameter definitions to objectives and specific experiments and fully defining requested variables.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3345F7-059E-6144-93C2-E356C1608F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642" y="1256184"/>
            <a:ext cx="3657600" cy="3523667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1D55A-1337-8640-8655-84672FE54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5BE651-A7E9-A84C-B307-A1ED89078F39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Schema showing the main DREQ elements and their relationships which define its central functionality:  linking parameter definitions to objectives and specific experiments and fully defining requested variables.</a:t>
            </a:r>
          </a:p>
          <a:p>
            <a:r>
              <a:rPr lang="en-US" dirty="0"/>
              <a:t>shapes are simple lists of terms (section 4.2.2), and the green rounded boxes represent imported information (section 4.2.3).</a:t>
            </a:r>
          </a:p>
          <a:p>
            <a:endParaRPr lang="en-US" dirty="0"/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48C75B0D-F505-4642-92B1-6BC278B14CF3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/>
      </p:sp>
    </p:spTree>
    <p:extLst>
      <p:ext uri="{BB962C8B-B14F-4D97-AF65-F5344CB8AC3E}">
        <p14:creationId xmlns:p14="http://schemas.microsoft.com/office/powerpoint/2010/main" val="304455116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Microsoft Macintosh PowerPoint</Application>
  <PresentationFormat>On-screen Show (4:3)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2013-03-21T23:09:08Z</dcterms:created>
  <dcterms:modified xsi:type="dcterms:W3CDTF">2020-06-19T00:46:13Z</dcterms:modified>
</cp:coreProperties>
</file>