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22"/>
    <p:restoredTop sz="94558"/>
  </p:normalViewPr>
  <p:slideViewPr>
    <p:cSldViewPr>
      <p:cViewPr varScale="1">
        <p:scale>
          <a:sx n="121" d="100"/>
          <a:sy n="121" d="100"/>
        </p:scale>
        <p:origin x="24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5/7/20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39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91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emf"/><Relationship Id="rId4" Type="http://schemas.openxmlformats.org/officeDocument/2006/relationships/hyperlink" Target="https://doi.org/10.5194/gmd-13-2149-202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111107_RenataMcCoy_banner_pcmdi-0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63"/>
          <a:stretch/>
        </p:blipFill>
        <p:spPr>
          <a:xfrm>
            <a:off x="7239000" y="0"/>
            <a:ext cx="1905000" cy="570608"/>
          </a:xfrm>
          <a:prstGeom prst="rect">
            <a:avLst/>
          </a:prstGeom>
        </p:spPr>
      </p:pic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8284" y="89218"/>
            <a:ext cx="7162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/>
              <a:t>A New Approach to CMIP Experiment Documentation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8284" y="578546"/>
            <a:ext cx="4997115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u="sng" dirty="0"/>
              <a:t>Objective</a:t>
            </a:r>
          </a:p>
          <a:p>
            <a:endParaRPr lang="en-US" sz="800" dirty="0"/>
          </a:p>
          <a:p>
            <a:pPr marL="285750" indent="-285750">
              <a:buFont typeface="Arial"/>
              <a:buChar char="•"/>
            </a:pPr>
            <a:r>
              <a:rPr lang="en-US" sz="1500" dirty="0"/>
              <a:t>With more than 300 CMIP6 experiments and with design details provided by new MIP leaders (unfamiliar with standardized approaches), there was a need for:</a:t>
            </a:r>
          </a:p>
          <a:p>
            <a:pPr marL="742950" lvl="1" indent="-285750">
              <a:buFont typeface="Arial"/>
              <a:buChar char="•"/>
            </a:pPr>
            <a:r>
              <a:rPr lang="en-US" sz="1500" dirty="0"/>
              <a:t>Increased oversight and review of the specifications of experiment protocols</a:t>
            </a:r>
          </a:p>
          <a:p>
            <a:pPr marL="742950" lvl="1" indent="-285750">
              <a:buFont typeface="Arial"/>
              <a:buChar char="•"/>
            </a:pPr>
            <a:r>
              <a:rPr lang="en-US" sz="1500" dirty="0"/>
              <a:t>Harmonization of the terms used in </a:t>
            </a:r>
            <a:r>
              <a:rPr lang="en-US" sz="1600" dirty="0"/>
              <a:t>clearly defining the experimental requirements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In addition the information was to be collected and made available from a centralized, version-controlled repository</a:t>
            </a:r>
          </a:p>
          <a:p>
            <a:pPr marL="742950" lvl="1" indent="-285750">
              <a:buFont typeface="Arial"/>
              <a:buChar char="•"/>
            </a:pPr>
            <a:endParaRPr lang="en-US" sz="1000" dirty="0"/>
          </a:p>
          <a:p>
            <a:r>
              <a:rPr lang="en-US" sz="1500" u="sng" dirty="0"/>
              <a:t>Methodology</a:t>
            </a:r>
            <a:endParaRPr lang="en-US" sz="1500" dirty="0"/>
          </a:p>
          <a:p>
            <a:endParaRPr lang="en-US" sz="800" dirty="0"/>
          </a:p>
          <a:p>
            <a:pPr marL="285750" indent="-285750">
              <a:buFont typeface="Arial"/>
              <a:buChar char="•"/>
            </a:pPr>
            <a:r>
              <a:rPr lang="en-US" sz="1500" dirty="0"/>
              <a:t>Develop a taxonomy of descriptive terms for describing experiment requirements</a:t>
            </a:r>
          </a:p>
          <a:p>
            <a:pPr marL="285750" indent="-285750">
              <a:buFont typeface="Arial"/>
              <a:buChar char="•"/>
            </a:pPr>
            <a:r>
              <a:rPr lang="en-US" sz="1500" dirty="0"/>
              <a:t>Obtain design details for 100’s of CMIP experiments from more than 20 MIP leaders; iterate for clarification</a:t>
            </a:r>
          </a:p>
          <a:p>
            <a:endParaRPr lang="en-US" sz="800" dirty="0"/>
          </a:p>
          <a:p>
            <a:r>
              <a:rPr lang="en-US" sz="1500" u="sng" dirty="0"/>
              <a:t>Impact</a:t>
            </a:r>
          </a:p>
          <a:p>
            <a:endParaRPr lang="en-US" sz="800" dirty="0"/>
          </a:p>
          <a:p>
            <a:pPr marL="285750" indent="-285750">
              <a:buFont typeface="Arial"/>
              <a:buChar char="•"/>
            </a:pPr>
            <a:r>
              <a:rPr lang="en-US" sz="1500" dirty="0"/>
              <a:t>A rationalized set of experiment design requirements has simplified production of simulations that conform</a:t>
            </a:r>
          </a:p>
          <a:p>
            <a:pPr marL="285750" indent="-285750">
              <a:buFont typeface="Arial"/>
              <a:buChar char="•"/>
            </a:pPr>
            <a:r>
              <a:rPr lang="en-US" sz="1500" dirty="0"/>
              <a:t>Analysts can rely on an authoritative archive of model documentation to help in interpretation of results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8815" y="266229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335" y="6167735"/>
            <a:ext cx="898638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1200" b="1" dirty="0"/>
              <a:t>Reference: </a:t>
            </a:r>
            <a:r>
              <a:rPr lang="en-GB" sz="1200" dirty="0"/>
              <a:t>Pascoe, C., B.N. Lawrence, E. </a:t>
            </a:r>
            <a:r>
              <a:rPr lang="en-GB" sz="1200" dirty="0" err="1"/>
              <a:t>Guilyardi</a:t>
            </a:r>
            <a:r>
              <a:rPr lang="en-GB" sz="1200" dirty="0"/>
              <a:t>, M. </a:t>
            </a:r>
            <a:r>
              <a:rPr lang="en-GB" sz="1200" dirty="0" err="1"/>
              <a:t>Juckes</a:t>
            </a:r>
            <a:r>
              <a:rPr lang="en-GB" sz="1200" dirty="0"/>
              <a:t>, and </a:t>
            </a:r>
            <a:r>
              <a:rPr lang="en-GB" sz="1200" b="1" dirty="0"/>
              <a:t>K.E. Taylor</a:t>
            </a:r>
            <a:r>
              <a:rPr lang="en-GB" sz="1200" dirty="0"/>
              <a:t>: Documenting numerical experiments in support of the Coupled Model Intercomparison Project Phase 6 (2020). </a:t>
            </a:r>
            <a:r>
              <a:rPr lang="en-GB" sz="1200" i="1" dirty="0"/>
              <a:t>Geoscientific Model Development</a:t>
            </a:r>
            <a:r>
              <a:rPr lang="en-GB" sz="1200" dirty="0"/>
              <a:t>, </a:t>
            </a:r>
            <a:r>
              <a:rPr lang="en-GB" sz="1200" b="1" dirty="0"/>
              <a:t>13</a:t>
            </a:r>
            <a:r>
              <a:rPr lang="en-GB" sz="1200"/>
              <a:t>, pp 2149-2167. </a:t>
            </a:r>
            <a:r>
              <a:rPr lang="en-GB" sz="1200" dirty="0"/>
              <a:t>doi: </a:t>
            </a:r>
            <a:r>
              <a:rPr lang="en-GB" sz="1200" dirty="0">
                <a:hlinkClick r:id="rId4"/>
              </a:rPr>
              <a:t>10.5194/gmd-13-2149-2020</a:t>
            </a:r>
            <a:endParaRPr lang="fi-FI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0E635A-40BF-431C-B725-2F166F0BC1C5}"/>
              </a:ext>
            </a:extLst>
          </p:cNvPr>
          <p:cNvSpPr txBox="1"/>
          <p:nvPr/>
        </p:nvSpPr>
        <p:spPr>
          <a:xfrm>
            <a:off x="5394860" y="4941081"/>
            <a:ext cx="3124200" cy="769441"/>
          </a:xfrm>
          <a:prstGeom prst="rect">
            <a:avLst/>
          </a:prstGeom>
          <a:solidFill>
            <a:srgbClr val="F2F2F2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1100" b="1" dirty="0"/>
              <a:t>The multi-step process by which a clear set of experiment design specifications are defined and recorded to serve both those performing the experiments and those interpreting their results.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7F0240-4870-8B44-A557-5EF8566C05C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4923054" y="988324"/>
            <a:ext cx="4067812" cy="3712372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1D55A-1337-8640-8655-84672FE54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5BE651-A7E9-A84C-B307-A1ED89078F39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Schema showing the main DREQ elements and their relationships which define its central functionality:  linking parameter definitions to objectives and specific experiments and fully defining requested variables.</a:t>
            </a:r>
          </a:p>
          <a:p>
            <a:r>
              <a:rPr lang="en-US" dirty="0"/>
              <a:t>shapes are simple lists of terms (section 4.2.2), and the green rounded boxes represent imported information (section 4.2.3).</a:t>
            </a:r>
          </a:p>
          <a:p>
            <a:endParaRPr lang="en-US" dirty="0"/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48C75B0D-F505-4642-92B1-6BC278B14CF3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/>
      </p:sp>
    </p:spTree>
    <p:extLst>
      <p:ext uri="{BB962C8B-B14F-4D97-AF65-F5344CB8AC3E}">
        <p14:creationId xmlns:p14="http://schemas.microsoft.com/office/powerpoint/2010/main" val="304455116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</Words>
  <Application>Microsoft Macintosh PowerPoint</Application>
  <PresentationFormat>On-screen Show (4:3)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2013-03-21T23:09:08Z</dcterms:created>
  <dcterms:modified xsi:type="dcterms:W3CDTF">2020-05-07T20:23:16Z</dcterms:modified>
</cp:coreProperties>
</file>