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4660"/>
  </p:normalViewPr>
  <p:slideViewPr>
    <p:cSldViewPr snapToGrid="0">
      <p:cViewPr varScale="1">
        <p:scale>
          <a:sx n="69" d="100"/>
          <a:sy n="69" d="100"/>
        </p:scale>
        <p:origin x="1416" y="44"/>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11/21/2020</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11/21/2020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arallelogram 3">
            <a:extLst>
              <a:ext uri="{FF2B5EF4-FFF2-40B4-BE49-F238E27FC236}">
                <a16:creationId xmlns:a16="http://schemas.microsoft.com/office/drawing/2014/main" id="{45F05A00-F407-8E44-9680-6FFDFF761C63}"/>
              </a:ext>
            </a:extLst>
          </p:cNvPr>
          <p:cNvSpPr/>
          <p:nvPr userDrawn="1"/>
        </p:nvSpPr>
        <p:spPr>
          <a:xfrm flipH="1" flipV="1">
            <a:off x="6858000" y="6204857"/>
            <a:ext cx="2286000" cy="662520"/>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77227" h="1026603">
                <a:moveTo>
                  <a:pt x="6703" y="1026603"/>
                </a:moveTo>
                <a:cubicBezTo>
                  <a:pt x="4469" y="686048"/>
                  <a:pt x="2234" y="345492"/>
                  <a:pt x="0" y="4937"/>
                </a:cubicBezTo>
                <a:lnTo>
                  <a:pt x="8777227" y="0"/>
                </a:lnTo>
                <a:lnTo>
                  <a:pt x="7293664" y="1023546"/>
                </a:lnTo>
                <a:lnTo>
                  <a:pt x="6703" y="1026603"/>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11/21/2020</a:t>
            </a:fld>
            <a:endParaRPr lang="en-US"/>
          </a:p>
        </p:txBody>
      </p:sp>
      <p:sp>
        <p:nvSpPr>
          <p:cNvPr id="6" name="Slide Number Placeholder 5"/>
          <p:cNvSpPr>
            <a:spLocks noGrp="1"/>
          </p:cNvSpPr>
          <p:nvPr>
            <p:ph type="sldNum" sz="quarter" idx="4"/>
          </p:nvPr>
        </p:nvSpPr>
        <p:spPr>
          <a:xfrm>
            <a:off x="7666759" y="6385791"/>
            <a:ext cx="1107786" cy="365125"/>
          </a:xfrm>
          <a:prstGeom prst="rect">
            <a:avLst/>
          </a:prstGeom>
        </p:spPr>
        <p:txBody>
          <a:bodyPr vert="horz" lIns="91440" tIns="45720" rIns="91440" bIns="45720" rtlCol="0" anchor="ctr"/>
          <a:lstStyle>
            <a:lvl1pPr algn="r">
              <a:defRPr sz="1200">
                <a:solidFill>
                  <a:schemeClr val="tx1">
                    <a:tint val="75000"/>
                  </a:schemeClr>
                </a:solidFill>
                <a:latin typeface="Exo" pitchFamily="2" charset="77"/>
              </a:defRPr>
            </a:lvl1pPr>
          </a:lstStyle>
          <a:p>
            <a:fld id="{527656E7-C9F3-4A8C-A8B7-FE3985EF478C}" type="slidenum">
              <a:rPr lang="en-US" smtClean="0"/>
              <a:pPr/>
              <a:t>‹#›</a:t>
            </a:fld>
            <a:endParaRPr lang="en-US" dirty="0"/>
          </a:p>
        </p:txBody>
      </p:sp>
      <p:sp>
        <p:nvSpPr>
          <p:cNvPr id="7" name="Parallelogram 3">
            <a:extLst>
              <a:ext uri="{FF2B5EF4-FFF2-40B4-BE49-F238E27FC236}">
                <a16:creationId xmlns:a16="http://schemas.microsoft.com/office/drawing/2014/main" id="{0924D48C-5B2D-E047-95C7-21923217783D}"/>
              </a:ext>
            </a:extLst>
          </p:cNvPr>
          <p:cNvSpPr/>
          <p:nvPr userDrawn="1"/>
        </p:nvSpPr>
        <p:spPr>
          <a:xfrm>
            <a:off x="-16186" y="6204857"/>
            <a:ext cx="7151957" cy="671229"/>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09949" h="1031605">
                <a:moveTo>
                  <a:pt x="6703" y="1021666"/>
                </a:moveTo>
                <a:cubicBezTo>
                  <a:pt x="4469" y="681111"/>
                  <a:pt x="2234" y="340555"/>
                  <a:pt x="0" y="0"/>
                </a:cubicBezTo>
                <a:lnTo>
                  <a:pt x="7509949" y="0"/>
                </a:lnTo>
                <a:lnTo>
                  <a:pt x="7094935" y="1031605"/>
                </a:lnTo>
                <a:lnTo>
                  <a:pt x="6703" y="1021666"/>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8" name="Picture 7">
            <a:extLst>
              <a:ext uri="{FF2B5EF4-FFF2-40B4-BE49-F238E27FC236}">
                <a16:creationId xmlns:a16="http://schemas.microsoft.com/office/drawing/2014/main" id="{66B345BD-8CF9-4348-9CBF-1D7A5B448540}"/>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190771" y="4309851"/>
            <a:ext cx="3844791" cy="180504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266" dirty="0">
                <a:latin typeface="Calibri" panose="020F0502020204030204" pitchFamily="34" charset="0"/>
              </a:rPr>
              <a:t>Coupling the two adaptations mitigated adverse effects from each individually; however, aquifer head was always affected more than downstream flow.  Where surface and groundwater is managed as a single resource (conjunctively), groundwater irrigators will likely experience more significant shortfalls as both measures are implemented.</a:t>
            </a:r>
            <a:endParaRPr sz="1406" dirty="0"/>
          </a:p>
        </p:txBody>
      </p:sp>
      <p:sp>
        <p:nvSpPr>
          <p:cNvPr id="121" name="Shape 121"/>
          <p:cNvSpPr/>
          <p:nvPr/>
        </p:nvSpPr>
        <p:spPr>
          <a:xfrm>
            <a:off x="257568" y="131672"/>
            <a:ext cx="8240811" cy="749244"/>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000" dirty="0"/>
              <a:t>Interplay of changing irrigation technologies and water reuse: example from the upper Snake River basin, Idaho, USA</a:t>
            </a:r>
            <a:r>
              <a:rPr lang="en-US" sz="2400" dirty="0">
                <a:latin typeface="Calibri" panose="020F0502020204030204" pitchFamily="34" charset="0"/>
                <a:cs typeface="Calibri" panose="020F0502020204030204" pitchFamily="34" charset="0"/>
              </a:rPr>
              <a:t> </a:t>
            </a:r>
          </a:p>
        </p:txBody>
      </p:sp>
      <p:sp>
        <p:nvSpPr>
          <p:cNvPr id="122" name="Shape 122"/>
          <p:cNvSpPr/>
          <p:nvPr/>
        </p:nvSpPr>
        <p:spPr>
          <a:xfrm>
            <a:off x="190771" y="888989"/>
            <a:ext cx="4024043" cy="1819042"/>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p>
          <a:p>
            <a:pPr algn="l"/>
            <a:r>
              <a:rPr lang="en-US" sz="1300" dirty="0">
                <a:latin typeface="Calibri" panose="020F0502020204030204" pitchFamily="34" charset="0"/>
                <a:ea typeface="Times New Roman" panose="02020603050405020304" pitchFamily="18" charset="0"/>
                <a:cs typeface="Calibri" panose="020F0502020204030204" pitchFamily="34" charset="0"/>
              </a:rPr>
              <a:t>Our manuscript quantified the effects on downstream flow and aquifer storage from increasing irrigation efficiency coupled with enhanced aquifer recharge.  Each adaptation can reduce water available to different irrigators, but when applied together, we should maximum delivery to all groups.  Determined the role irrigation water reuse plays as irrigation efficiency and enhanced aquifer recharge are increased from a baseline.</a:t>
            </a:r>
            <a:endParaRPr lang="en-US" sz="1300" dirty="0">
              <a:latin typeface="Calibri" panose="020F0502020204030204" pitchFamily="34" charset="0"/>
              <a:cs typeface="Calibri" panose="020F0502020204030204" pitchFamily="34" charset="0"/>
            </a:endParaRPr>
          </a:p>
        </p:txBody>
      </p:sp>
      <p:sp>
        <p:nvSpPr>
          <p:cNvPr id="123" name="Shape 123"/>
          <p:cNvSpPr/>
          <p:nvPr/>
        </p:nvSpPr>
        <p:spPr>
          <a:xfrm>
            <a:off x="190771" y="2757453"/>
            <a:ext cx="4024043" cy="164179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r>
              <a:rPr lang="en-US" sz="1300" dirty="0">
                <a:latin typeface="Calibri" panose="020F0502020204030204" pitchFamily="34" charset="0"/>
                <a:ea typeface="MS Mincho" panose="02020609040205080304" pitchFamily="49" charset="-128"/>
                <a:cs typeface="Calibri" panose="020F0502020204030204" pitchFamily="34" charset="0"/>
              </a:rPr>
              <a:t>We performed a suite of simulations using the University of New Hampshire Water Balance Model (WBM) that used progressively more efficient irrigation technologies, which are represented explicitly in the model.  Each simulation was run with and without sufficient enhanced aquifer recharge to maintain aquifer head at today’s level.</a:t>
            </a:r>
          </a:p>
        </p:txBody>
      </p:sp>
      <p:sp>
        <p:nvSpPr>
          <p:cNvPr id="124" name="Shape 124"/>
          <p:cNvSpPr/>
          <p:nvPr/>
        </p:nvSpPr>
        <p:spPr>
          <a:xfrm>
            <a:off x="4711148" y="5970032"/>
            <a:ext cx="4271898" cy="646331"/>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t>Zuidema, S., Grogan, D., Prusevich, A., Lammers, R., Gilmore, S., and Williams, P.: Interplay of changing irrigation technologies and water reuse: example from the upper Snake River basin, Idaho, USA, </a:t>
            </a:r>
            <a:r>
              <a:rPr lang="en-US" sz="900" dirty="0" err="1"/>
              <a:t>Hydrol</a:t>
            </a:r>
            <a:r>
              <a:rPr lang="en-US" sz="900" dirty="0"/>
              <a:t>. Earth Syst. Sci., 24, 5231–5249, https://doi.org/10.5194/hess-24-5231-2020, 2020.</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054412" y="4903990"/>
            <a:ext cx="4997224" cy="1041632"/>
          </a:xfrm>
          <a:prstGeom prst="rect">
            <a:avLst/>
          </a:prstGeom>
          <a:ln w="12700">
            <a:miter lim="400000"/>
          </a:ln>
          <a:extLst>
            <a:ext uri="{C572A759-6A51-4108-AA02-DFA0A04FC94B}">
              <ma14:wrappingTextBoxFlag xmlns:mc="http://schemas.openxmlformats.org/markup-compatibility/2006" xmlns:a14="http://schemas.microsoft.com/office/drawing/2010/main" xmlns="" xmlns:ma14="http://schemas.microsoft.com/office/mac/drawingml/2011/main" val="1"/>
            </a:ext>
          </a:extLst>
        </p:spPr>
        <p:txBody>
          <a:bodyPr wrap="square" lIns="35719" tIns="35719" rIns="35719" bIns="35719" anchor="ctr">
            <a:spAutoFit/>
          </a:bodyPr>
          <a:lstStyle/>
          <a:p>
            <a:r>
              <a:rPr lang="en-US" sz="1050" b="1" dirty="0">
                <a:solidFill>
                  <a:srgbClr val="0070C0"/>
                </a:solidFill>
                <a:latin typeface="Calibri" panose="020F0502020204030204" pitchFamily="34" charset="0"/>
                <a:cs typeface="Calibri" panose="020F0502020204030204" pitchFamily="34" charset="0"/>
              </a:rPr>
              <a:t>Figure:</a:t>
            </a:r>
            <a:r>
              <a:rPr lang="en-US" sz="1050" b="1" i="1" dirty="0">
                <a:solidFill>
                  <a:schemeClr val="accent1"/>
                </a:solidFill>
                <a:latin typeface="Calibri" panose="020F0502020204030204" pitchFamily="34" charset="0"/>
                <a:cs typeface="Calibri" panose="020F0502020204030204" pitchFamily="34" charset="0"/>
              </a:rPr>
              <a:t> </a:t>
            </a:r>
            <a:r>
              <a:rPr lang="en-US" sz="1050" i="1" dirty="0">
                <a:solidFill>
                  <a:schemeClr val="accent1"/>
                </a:solidFill>
                <a:latin typeface="Calibri" panose="020F0502020204030204" pitchFamily="34" charset="0"/>
                <a:cs typeface="Calibri" panose="020F0502020204030204" pitchFamily="34" charset="0"/>
              </a:rPr>
              <a:t>Diagram of fates of water abstracted for irrigation across the USRB. Flow-line widths are scaled proportionally to fluxes across the simulation domain between 2008 and 2017 at the baseline parameterization. White depicts abstractions from pristine sources, whereas water lost </a:t>
            </a:r>
            <a:r>
              <a:rPr lang="en-US" sz="1050" i="1" dirty="0" err="1">
                <a:solidFill>
                  <a:schemeClr val="accent1"/>
                </a:solidFill>
                <a:latin typeface="Calibri" panose="020F0502020204030204" pitchFamily="34" charset="0"/>
                <a:cs typeface="Calibri" panose="020F0502020204030204" pitchFamily="34" charset="0"/>
              </a:rPr>
              <a:t>nonconsumptively</a:t>
            </a:r>
            <a:r>
              <a:rPr lang="en-US" sz="1050" i="1" dirty="0">
                <a:solidFill>
                  <a:schemeClr val="accent1"/>
                </a:solidFill>
                <a:latin typeface="Calibri" panose="020F0502020204030204" pitchFamily="34" charset="0"/>
                <a:cs typeface="Calibri" panose="020F0502020204030204" pitchFamily="34" charset="0"/>
              </a:rPr>
              <a:t> from irrigation delivery or application during the model epoch is gray. Equilibrium (</a:t>
            </a:r>
            <a:r>
              <a:rPr lang="en-US" sz="1050" i="1" dirty="0" err="1">
                <a:solidFill>
                  <a:schemeClr val="accent1"/>
                </a:solidFill>
                <a:latin typeface="Calibri" panose="020F0502020204030204" pitchFamily="34" charset="0"/>
                <a:cs typeface="Calibri" panose="020F0502020204030204" pitchFamily="34" charset="0"/>
              </a:rPr>
              <a:t>Eqbm</a:t>
            </a:r>
            <a:r>
              <a:rPr lang="en-US" sz="1050" i="1" dirty="0">
                <a:solidFill>
                  <a:schemeClr val="accent1"/>
                </a:solidFill>
                <a:latin typeface="Calibri" panose="020F0502020204030204" pitchFamily="34" charset="0"/>
                <a:cs typeface="Calibri" panose="020F0502020204030204" pitchFamily="34" charset="0"/>
              </a:rPr>
              <a:t>) and geochemical (Geochem.) fractions of groundwater abstractions relax assumptions about aquifer water composition. </a:t>
            </a:r>
            <a:endParaRPr lang="en-US" sz="900" i="1" dirty="0">
              <a:solidFill>
                <a:schemeClr val="accent1"/>
              </a:solidFill>
              <a:latin typeface="Calibri" panose="020F0502020204030204" pitchFamily="34" charset="0"/>
              <a:cs typeface="Calibri" panose="020F0502020204030204" pitchFamily="34" charset="0"/>
            </a:endParaRPr>
          </a:p>
        </p:txBody>
      </p:sp>
      <p:grpSp>
        <p:nvGrpSpPr>
          <p:cNvPr id="5" name="Group 4">
            <a:extLst>
              <a:ext uri="{FF2B5EF4-FFF2-40B4-BE49-F238E27FC236}">
                <a16:creationId xmlns:a16="http://schemas.microsoft.com/office/drawing/2014/main" id="{BD038428-F91C-42A6-9411-1A625BE30E79}"/>
              </a:ext>
            </a:extLst>
          </p:cNvPr>
          <p:cNvGrpSpPr/>
          <p:nvPr/>
        </p:nvGrpSpPr>
        <p:grpSpPr>
          <a:xfrm>
            <a:off x="4169776" y="850157"/>
            <a:ext cx="4632176" cy="4029424"/>
            <a:chOff x="4465766" y="906626"/>
            <a:chExt cx="4343177" cy="3778029"/>
          </a:xfrm>
        </p:grpSpPr>
        <p:pic>
          <p:nvPicPr>
            <p:cNvPr id="4" name="Picture 3" descr="Diagram&#10;&#10;Description automatically generated">
              <a:extLst>
                <a:ext uri="{FF2B5EF4-FFF2-40B4-BE49-F238E27FC236}">
                  <a16:creationId xmlns:a16="http://schemas.microsoft.com/office/drawing/2014/main" id="{9108F11D-32A2-4D14-BB52-7FBA730F1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2836" y="906626"/>
              <a:ext cx="4205101" cy="3778029"/>
            </a:xfrm>
            <a:prstGeom prst="rect">
              <a:avLst/>
            </a:prstGeom>
          </p:spPr>
        </p:pic>
        <p:sp>
          <p:nvSpPr>
            <p:cNvPr id="3" name="TextBox 2">
              <a:extLst>
                <a:ext uri="{FF2B5EF4-FFF2-40B4-BE49-F238E27FC236}">
                  <a16:creationId xmlns:a16="http://schemas.microsoft.com/office/drawing/2014/main" id="{E0B501C8-7750-4A7A-89F4-FF4958BCFC6B}"/>
                </a:ext>
              </a:extLst>
            </p:cNvPr>
            <p:cNvSpPr txBox="1"/>
            <p:nvPr/>
          </p:nvSpPr>
          <p:spPr>
            <a:xfrm>
              <a:off x="7281510" y="1893455"/>
              <a:ext cx="896084"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Beneficial Use</a:t>
              </a:r>
            </a:p>
          </p:txBody>
        </p:sp>
        <p:sp>
          <p:nvSpPr>
            <p:cNvPr id="11" name="TextBox 10">
              <a:extLst>
                <a:ext uri="{FF2B5EF4-FFF2-40B4-BE49-F238E27FC236}">
                  <a16:creationId xmlns:a16="http://schemas.microsoft.com/office/drawing/2014/main" id="{B712F644-53B8-4370-8AA5-F9B505BD2E21}"/>
                </a:ext>
              </a:extLst>
            </p:cNvPr>
            <p:cNvSpPr txBox="1"/>
            <p:nvPr/>
          </p:nvSpPr>
          <p:spPr>
            <a:xfrm>
              <a:off x="4957548" y="2131529"/>
              <a:ext cx="1085461" cy="389575"/>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Non-consumptive</a:t>
              </a:r>
              <a:br>
                <a:rPr lang="en-US" sz="1050" dirty="0">
                  <a:latin typeface="Calibri" panose="020F0502020204030204" pitchFamily="34" charset="0"/>
                  <a:cs typeface="Calibri" panose="020F0502020204030204" pitchFamily="34" charset="0"/>
                </a:rPr>
              </a:br>
              <a:r>
                <a:rPr lang="en-US" sz="1050" dirty="0">
                  <a:latin typeface="Calibri" panose="020F0502020204030204" pitchFamily="34" charset="0"/>
                  <a:cs typeface="Calibri" panose="020F0502020204030204" pitchFamily="34" charset="0"/>
                </a:rPr>
                <a:t>   Loss</a:t>
              </a:r>
            </a:p>
          </p:txBody>
        </p:sp>
        <p:sp>
          <p:nvSpPr>
            <p:cNvPr id="12" name="TextBox 11">
              <a:extLst>
                <a:ext uri="{FF2B5EF4-FFF2-40B4-BE49-F238E27FC236}">
                  <a16:creationId xmlns:a16="http://schemas.microsoft.com/office/drawing/2014/main" id="{646F0C76-5A57-4745-90AE-0A9FCE82EE1D}"/>
                </a:ext>
              </a:extLst>
            </p:cNvPr>
            <p:cNvSpPr txBox="1"/>
            <p:nvPr/>
          </p:nvSpPr>
          <p:spPr>
            <a:xfrm>
              <a:off x="5393090" y="4183061"/>
              <a:ext cx="484264"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Reuse</a:t>
              </a:r>
            </a:p>
          </p:txBody>
        </p:sp>
        <p:sp>
          <p:nvSpPr>
            <p:cNvPr id="13" name="TextBox 12">
              <a:extLst>
                <a:ext uri="{FF2B5EF4-FFF2-40B4-BE49-F238E27FC236}">
                  <a16:creationId xmlns:a16="http://schemas.microsoft.com/office/drawing/2014/main" id="{74110FD4-D64F-40B6-BC1B-3B05807A4092}"/>
                </a:ext>
              </a:extLst>
            </p:cNvPr>
            <p:cNvSpPr txBox="1"/>
            <p:nvPr/>
          </p:nvSpPr>
          <p:spPr>
            <a:xfrm>
              <a:off x="7472903" y="3959538"/>
              <a:ext cx="960712"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Gross Irrigation</a:t>
              </a:r>
            </a:p>
          </p:txBody>
        </p:sp>
        <p:sp>
          <p:nvSpPr>
            <p:cNvPr id="14" name="TextBox 13">
              <a:extLst>
                <a:ext uri="{FF2B5EF4-FFF2-40B4-BE49-F238E27FC236}">
                  <a16:creationId xmlns:a16="http://schemas.microsoft.com/office/drawing/2014/main" id="{4B9BEC97-FC12-4BF3-9AE2-356C58BB95AE}"/>
                </a:ext>
              </a:extLst>
            </p:cNvPr>
            <p:cNvSpPr txBox="1"/>
            <p:nvPr/>
          </p:nvSpPr>
          <p:spPr>
            <a:xfrm rot="5400000">
              <a:off x="8152587" y="2507384"/>
              <a:ext cx="923138" cy="389575"/>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Non-beneficial</a:t>
              </a:r>
              <a:br>
                <a:rPr lang="en-US" sz="1050" dirty="0">
                  <a:latin typeface="Calibri" panose="020F0502020204030204" pitchFamily="34" charset="0"/>
                  <a:cs typeface="Calibri" panose="020F0502020204030204" pitchFamily="34" charset="0"/>
                </a:rPr>
              </a:br>
              <a:r>
                <a:rPr lang="en-US" sz="1050" dirty="0">
                  <a:latin typeface="Calibri" panose="020F0502020204030204" pitchFamily="34" charset="0"/>
                  <a:cs typeface="Calibri" panose="020F0502020204030204" pitchFamily="34" charset="0"/>
                </a:rPr>
                <a:t>Consumption</a:t>
              </a:r>
            </a:p>
          </p:txBody>
        </p:sp>
        <p:sp>
          <p:nvSpPr>
            <p:cNvPr id="15" name="TextBox 14">
              <a:extLst>
                <a:ext uri="{FF2B5EF4-FFF2-40B4-BE49-F238E27FC236}">
                  <a16:creationId xmlns:a16="http://schemas.microsoft.com/office/drawing/2014/main" id="{14BC9F84-3854-4025-ABBB-E751928428B3}"/>
                </a:ext>
              </a:extLst>
            </p:cNvPr>
            <p:cNvSpPr txBox="1"/>
            <p:nvPr/>
          </p:nvSpPr>
          <p:spPr>
            <a:xfrm>
              <a:off x="4920837" y="1105038"/>
              <a:ext cx="790875"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Evaporation</a:t>
              </a:r>
            </a:p>
          </p:txBody>
        </p:sp>
        <p:sp>
          <p:nvSpPr>
            <p:cNvPr id="16" name="TextBox 15">
              <a:extLst>
                <a:ext uri="{FF2B5EF4-FFF2-40B4-BE49-F238E27FC236}">
                  <a16:creationId xmlns:a16="http://schemas.microsoft.com/office/drawing/2014/main" id="{145F071F-503F-4933-AC1A-C107378A6E33}"/>
                </a:ext>
              </a:extLst>
            </p:cNvPr>
            <p:cNvSpPr txBox="1"/>
            <p:nvPr/>
          </p:nvSpPr>
          <p:spPr>
            <a:xfrm>
              <a:off x="4507994" y="2522421"/>
              <a:ext cx="566929"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Storage</a:t>
              </a:r>
            </a:p>
          </p:txBody>
        </p:sp>
        <p:sp>
          <p:nvSpPr>
            <p:cNvPr id="17" name="TextBox 16">
              <a:extLst>
                <a:ext uri="{FF2B5EF4-FFF2-40B4-BE49-F238E27FC236}">
                  <a16:creationId xmlns:a16="http://schemas.microsoft.com/office/drawing/2014/main" id="{DC288975-D684-4247-ACDD-6D151ACA18E6}"/>
                </a:ext>
              </a:extLst>
            </p:cNvPr>
            <p:cNvSpPr txBox="1"/>
            <p:nvPr/>
          </p:nvSpPr>
          <p:spPr>
            <a:xfrm>
              <a:off x="4465766" y="1925202"/>
              <a:ext cx="506809"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Export</a:t>
              </a:r>
            </a:p>
          </p:txBody>
        </p:sp>
        <p:sp>
          <p:nvSpPr>
            <p:cNvPr id="18" name="TextBox 17">
              <a:extLst>
                <a:ext uri="{FF2B5EF4-FFF2-40B4-BE49-F238E27FC236}">
                  <a16:creationId xmlns:a16="http://schemas.microsoft.com/office/drawing/2014/main" id="{6C77101E-53BD-4511-9116-2D046BE45434}"/>
                </a:ext>
              </a:extLst>
            </p:cNvPr>
            <p:cNvSpPr txBox="1"/>
            <p:nvPr/>
          </p:nvSpPr>
          <p:spPr>
            <a:xfrm>
              <a:off x="4641558" y="1503238"/>
              <a:ext cx="367031" cy="238074"/>
            </a:xfrm>
            <a:prstGeom prst="rect">
              <a:avLst/>
            </a:prstGeom>
            <a:noFill/>
          </p:spPr>
          <p:txBody>
            <a:bodyPr wrap="none" rtlCol="0">
              <a:spAutoFit/>
            </a:bodyPr>
            <a:lstStyle/>
            <a:p>
              <a:r>
                <a:rPr lang="en-US" sz="1050" dirty="0">
                  <a:latin typeface="Calibri" panose="020F0502020204030204" pitchFamily="34" charset="0"/>
                  <a:cs typeface="Calibri" panose="020F0502020204030204" pitchFamily="34" charset="0"/>
                </a:rPr>
                <a:t>Use</a:t>
              </a:r>
            </a:p>
          </p:txBody>
        </p:sp>
      </p:gr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7562</TotalTime>
  <Words>352</Words>
  <Application>Microsoft Office PowerPoint</Application>
  <PresentationFormat>On-screen Show (4:3)</PresentationFormat>
  <Paragraphs>18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Exo</vt:lpstr>
      <vt:lpstr>Franklin Gothic Book</vt:lpstr>
      <vt:lpstr>Franklin Gothic Medium</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Zuidema, Shan</cp:lastModifiedBy>
  <cp:revision>44</cp:revision>
  <dcterms:created xsi:type="dcterms:W3CDTF">2019-03-01T18:13:06Z</dcterms:created>
  <dcterms:modified xsi:type="dcterms:W3CDTF">2020-11-21T14:03:43Z</dcterms:modified>
</cp:coreProperties>
</file>