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Franklin" panose="020B0604020202020204" charset="0"/>
      <p:regular r:id="rId8"/>
      <p:bold r:id="rId9"/>
      <p:italic r:id="rId10"/>
      <p:boldItalic r:id="rId11"/>
    </p:embeddedFont>
    <p:embeddedFont>
      <p:font typeface="Libre Franklin Thin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veO3LKFD0pASzlIQ4qtpbpeJN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69455" y="1865600"/>
            <a:ext cx="8405090" cy="100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7361382" y="6356350"/>
            <a:ext cx="1606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 b="0" i="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1524000" y="3453246"/>
            <a:ext cx="6096000" cy="196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69455" y="1819564"/>
            <a:ext cx="8405090" cy="41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Th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Th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69455" y="1825626"/>
            <a:ext cx="8405090" cy="409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867884" y="6202615"/>
            <a:ext cx="2276115" cy="655384"/>
          </a:xfrm>
          <a:custGeom>
            <a:avLst/>
            <a:gdLst/>
            <a:ahLst/>
            <a:cxnLst/>
            <a:rect l="l" t="t" r="r" b="b"/>
            <a:pathLst>
              <a:path w="8739273" h="1025171" extrusionOk="0">
                <a:moveTo>
                  <a:pt x="6703" y="1021666"/>
                </a:moveTo>
                <a:cubicBezTo>
                  <a:pt x="4469" y="681111"/>
                  <a:pt x="2234" y="340555"/>
                  <a:pt x="0" y="0"/>
                </a:cubicBezTo>
                <a:lnTo>
                  <a:pt x="8739273" y="2722"/>
                </a:lnTo>
                <a:lnTo>
                  <a:pt x="7277558" y="1025171"/>
                </a:lnTo>
                <a:lnTo>
                  <a:pt x="6703" y="1021666"/>
                </a:lnTo>
                <a:close/>
              </a:path>
            </a:pathLst>
          </a:cu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3485" y="6201683"/>
            <a:ext cx="7142431" cy="664042"/>
          </a:xfrm>
          <a:custGeom>
            <a:avLst/>
            <a:gdLst/>
            <a:ahLst/>
            <a:cxnLst/>
            <a:rect l="l" t="t" r="r" b="b"/>
            <a:pathLst>
              <a:path w="7499947" h="1020560" extrusionOk="0">
                <a:moveTo>
                  <a:pt x="2005" y="1020560"/>
                </a:moveTo>
                <a:cubicBezTo>
                  <a:pt x="-229" y="680005"/>
                  <a:pt x="2234" y="360073"/>
                  <a:pt x="0" y="19518"/>
                </a:cubicBezTo>
                <a:lnTo>
                  <a:pt x="7499947" y="0"/>
                </a:lnTo>
                <a:lnTo>
                  <a:pt x="7101603" y="1014527"/>
                </a:lnTo>
                <a:lnTo>
                  <a:pt x="2005" y="10205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324" y="6283384"/>
            <a:ext cx="3059092" cy="5047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/>
          <p:nvPr/>
        </p:nvSpPr>
        <p:spPr>
          <a:xfrm>
            <a:off x="257568" y="4384614"/>
            <a:ext cx="3777994" cy="144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show how limited data sets may not adequately constrain a simple ABM with relatively few parameters and minimal within-model interactions. We also illustrate how limited data can be insufficient to identify a known data-generating model structure.</a:t>
            </a:r>
            <a:endParaRPr sz="1406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257568" y="131672"/>
            <a:ext cx="8240811" cy="11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increases in agent-based model complexity can result in large increases in required calibration data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1"/>
          <p:cNvSpPr/>
          <p:nvPr/>
        </p:nvSpPr>
        <p:spPr>
          <a:xfrm>
            <a:off x="190771" y="1369049"/>
            <a:ext cx="3777995" cy="6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Agent-based models (ABMs) are often used to analyze human behavior in coupled natural-human systems. However, ABMs are often not statistically calibrated.  We examine the amount and structure  of data required to statistically calibrate ABMs of differing complexities.</a:t>
            </a:r>
            <a:endParaRPr/>
          </a:p>
        </p:txBody>
      </p:sp>
      <p:sp>
        <p:nvSpPr>
          <p:cNvPr id="65" name="Google Shape;65;p1"/>
          <p:cNvSpPr/>
          <p:nvPr/>
        </p:nvSpPr>
        <p:spPr>
          <a:xfrm>
            <a:off x="257568" y="2440946"/>
            <a:ext cx="3672405" cy="184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a perfect model experiment to examine parameter estimation and model structure selection. We use a known ABM of housing abandonment under flood risk to generate pseudo-datasets of varying spatial and temporal sizes and use these pseudo-data to calibrate the data-generating model and another, more complex, ABM. </a:t>
            </a: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4711148" y="6021719"/>
            <a:ext cx="4271898" cy="5077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Srikrishnan V, Keller K. 2021. Small increases in agent-based model complexity can result in large increases in required calibration data. </a:t>
            </a:r>
            <a:r>
              <a:rPr lang="en-US" sz="9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Modelling &amp; Software</a:t>
            </a: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138:104978</a:t>
            </a:r>
            <a:endParaRPr sz="84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4572000" y="4384614"/>
            <a:ext cx="3807030" cy="12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Figure:</a:t>
            </a:r>
            <a:r>
              <a:rPr lang="en-US" sz="1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and posterior hindcasts of the number of vacant parcels –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Panel c) for a simpler model, and panel d) for a more complex model with additional interactions between agents. Each panel includes the hindcasts for varying combinations of observed years and parcels. Modified from Srikrishnan &amp; Keller (2001) under a CC-BY-4.0 license.</a:t>
            </a:r>
            <a:endParaRPr sz="13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 descr="Graphical user interface, char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0648" y="1812871"/>
            <a:ext cx="4772581" cy="248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Libre Franklin Thin</vt:lpstr>
      <vt:lpstr>Arial</vt:lpstr>
      <vt:lpstr>Libre Franklin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Kostadinova, Katerina Lubomirova</dc:creator>
  <cp:lastModifiedBy>Karen Fisher-Vanden</cp:lastModifiedBy>
  <cp:revision>1</cp:revision>
  <dcterms:created xsi:type="dcterms:W3CDTF">2019-03-01T18:13:06Z</dcterms:created>
  <dcterms:modified xsi:type="dcterms:W3CDTF">2021-02-13T05:01:07Z</dcterms:modified>
</cp:coreProperties>
</file>