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snapToGrid="0">
      <p:cViewPr varScale="1">
        <p:scale>
          <a:sx n="112" d="100"/>
          <a:sy n="112" d="100"/>
        </p:scale>
        <p:origin x="294" y="108"/>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2/7/2021</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2/7/2021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2/7/2021</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p:nvPr/>
        </p:nvSpPr>
        <p:spPr>
          <a:xfrm>
            <a:off x="257568" y="4246975"/>
            <a:ext cx="3777994" cy="1841851"/>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300" dirty="0">
                <a:latin typeface="Calibri" panose="020F0502020204030204" pitchFamily="34" charset="0"/>
              </a:rPr>
              <a:t>We find that water market efficiency is highest in water markets that are known to have lower barriers to trade. Locational differences in results suggests that there is significant potential for efficiency improvements in water rights markets in the western U.S., which could lead to higher welfare gains from the reallocation of water.</a:t>
            </a:r>
            <a:endParaRPr sz="1406" dirty="0"/>
          </a:p>
        </p:txBody>
      </p:sp>
      <p:sp>
        <p:nvSpPr>
          <p:cNvPr id="121" name="Shape 121"/>
          <p:cNvSpPr/>
          <p:nvPr/>
        </p:nvSpPr>
        <p:spPr>
          <a:xfrm>
            <a:off x="257568" y="0"/>
            <a:ext cx="8240811" cy="810799"/>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400" dirty="0">
                <a:latin typeface="Calibri" panose="020F0502020204030204" pitchFamily="34" charset="0"/>
                <a:cs typeface="Calibri" panose="020F0502020204030204" pitchFamily="34" charset="0"/>
              </a:rPr>
              <a:t>How well do U.S. western water markets convey economic information? </a:t>
            </a:r>
          </a:p>
        </p:txBody>
      </p:sp>
      <p:sp>
        <p:nvSpPr>
          <p:cNvPr id="122" name="Shape 122"/>
          <p:cNvSpPr/>
          <p:nvPr/>
        </p:nvSpPr>
        <p:spPr>
          <a:xfrm>
            <a:off x="257568" y="1118949"/>
            <a:ext cx="7365281" cy="699615"/>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algn="l"/>
            <a:r>
              <a:rPr lang="en-US" sz="1300" dirty="0">
                <a:latin typeface="Calibri" panose="020F0502020204030204" pitchFamily="34" charset="0"/>
                <a:ea typeface="Times New Roman" panose="02020603050405020304" pitchFamily="18" charset="0"/>
                <a:cs typeface="Calibri" panose="020F0502020204030204" pitchFamily="34" charset="0"/>
              </a:rPr>
              <a:t>The ability to quantify the efficiency of water rights transfers as a whole provides an opportunity to measure progress in market development, learn from better-functioning markets, and as a result, advance policies to reduce barriers to water trading. Therefore, an important </a:t>
            </a:r>
          </a:p>
          <a:p>
            <a:pPr algn="l"/>
            <a:r>
              <a:rPr lang="en-US" sz="1300" dirty="0">
                <a:latin typeface="Calibri" panose="020F0502020204030204" pitchFamily="34" charset="0"/>
                <a:ea typeface="Times New Roman" panose="02020603050405020304" pitchFamily="18" charset="0"/>
                <a:cs typeface="Calibri" panose="020F0502020204030204" pitchFamily="34" charset="0"/>
              </a:rPr>
              <a:t>area of study—which has been largely missing in the </a:t>
            </a:r>
          </a:p>
          <a:p>
            <a:pPr algn="l"/>
            <a:r>
              <a:rPr lang="en-US" sz="1300" dirty="0">
                <a:latin typeface="Calibri" panose="020F0502020204030204" pitchFamily="34" charset="0"/>
                <a:ea typeface="Times New Roman" panose="02020603050405020304" pitchFamily="18" charset="0"/>
                <a:cs typeface="Calibri" panose="020F0502020204030204" pitchFamily="34" charset="0"/>
              </a:rPr>
              <a:t>water market literature—is the role of pricing mechanisms</a:t>
            </a:r>
          </a:p>
          <a:p>
            <a:pPr algn="l"/>
            <a:r>
              <a:rPr lang="en-US" sz="1300" dirty="0">
                <a:latin typeface="Calibri" panose="020F0502020204030204" pitchFamily="34" charset="0"/>
                <a:ea typeface="Times New Roman" panose="02020603050405020304" pitchFamily="18" charset="0"/>
                <a:cs typeface="Calibri" panose="020F0502020204030204" pitchFamily="34" charset="0"/>
              </a:rPr>
              <a:t> in water rights markets. </a:t>
            </a:r>
            <a:endParaRPr lang="en-US" sz="1300" dirty="0">
              <a:latin typeface="Calibri" panose="020F0502020204030204" pitchFamily="34" charset="0"/>
              <a:cs typeface="Calibri" panose="020F0502020204030204" pitchFamily="34" charset="0"/>
            </a:endParaRPr>
          </a:p>
        </p:txBody>
      </p:sp>
      <p:sp>
        <p:nvSpPr>
          <p:cNvPr id="124" name="Shape 124"/>
          <p:cNvSpPr/>
          <p:nvPr/>
        </p:nvSpPr>
        <p:spPr>
          <a:xfrm>
            <a:off x="4572000" y="5595604"/>
            <a:ext cx="4271898" cy="369332"/>
          </a:xfrm>
          <a:prstGeom prst="rect">
            <a:avLst/>
          </a:prstGeom>
          <a:ln w="12700">
            <a:solidFill>
              <a:schemeClr val="accent1"/>
            </a:solidFill>
          </a:ln>
          <a:extLst>
            <a:ext uri="{C572A759-6A51-4108-AA02-DFA0A04FC94B}">
              <ma14:wrappingTextBoxFlag xmlns:ma14="http://schemas.microsoft.com/office/mac/drawingml/2011/main" xmlns=""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a:latin typeface="Arial" panose="020B0604020202020204" pitchFamily="34" charset="0"/>
                <a:ea typeface="MS Mincho" panose="02020609040205080304" pitchFamily="49" charset="-128"/>
              </a:rPr>
              <a:t>Rimsaite, R., K. Fisher-Vanden, S. Olmstead, 2021, “How well do U.S. western water markets convey economic information?” </a:t>
            </a:r>
            <a:r>
              <a:rPr lang="en-US" sz="900" i="1" dirty="0">
                <a:latin typeface="Arial" panose="020B0604020202020204" pitchFamily="34" charset="0"/>
                <a:ea typeface="MS Mincho" panose="02020609040205080304" pitchFamily="49" charset="-128"/>
              </a:rPr>
              <a:t>Land Economics, </a:t>
            </a:r>
            <a:r>
              <a:rPr lang="en-US" sz="900" dirty="0">
                <a:latin typeface="Arial" panose="020B0604020202020204" pitchFamily="34" charset="0"/>
                <a:ea typeface="MS Mincho" panose="02020609040205080304" pitchFamily="49" charset="-128"/>
              </a:rPr>
              <a:t>Feb 2021</a:t>
            </a:r>
          </a:p>
        </p:txBody>
      </p:sp>
      <p:sp>
        <p:nvSpPr>
          <p:cNvPr id="8" name="Shape 119">
            <a:extLst>
              <a:ext uri="{FF2B5EF4-FFF2-40B4-BE49-F238E27FC236}">
                <a16:creationId xmlns:a16="http://schemas.microsoft.com/office/drawing/2014/main" id="{D05CE714-975C-5F45-B8FB-334BF21660D6}"/>
              </a:ext>
            </a:extLst>
          </p:cNvPr>
          <p:cNvSpPr/>
          <p:nvPr/>
        </p:nvSpPr>
        <p:spPr>
          <a:xfrm>
            <a:off x="4804434" y="4915180"/>
            <a:ext cx="3807030" cy="472245"/>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algn="ctr" defTabSz="321457">
              <a:spcBef>
                <a:spcPts val="844"/>
              </a:spcBef>
              <a:defRPr sz="1700">
                <a:latin typeface="Helvetica"/>
                <a:ea typeface="Helvetica"/>
                <a:cs typeface="Helvetica"/>
                <a:sym typeface="Helvetica"/>
              </a:defRPr>
            </a:pPr>
            <a:r>
              <a:rPr lang="en-US" sz="1300" b="1" dirty="0">
                <a:solidFill>
                  <a:srgbClr val="0070C0"/>
                </a:solidFill>
                <a:latin typeface="Calibri" panose="020F0502020204030204" pitchFamily="34" charset="0"/>
                <a:cs typeface="Calibri" panose="020F0502020204030204" pitchFamily="34" charset="0"/>
              </a:rPr>
              <a:t>Figure</a:t>
            </a:r>
            <a:r>
              <a:rPr sz="1300" b="1" dirty="0">
                <a:solidFill>
                  <a:srgbClr val="0070C0"/>
                </a:solidFill>
                <a:latin typeface="Calibri" panose="020F0502020204030204" pitchFamily="34" charset="0"/>
                <a:cs typeface="Calibri" panose="020F0502020204030204" pitchFamily="34" charset="0"/>
              </a:rPr>
              <a:t>:</a:t>
            </a:r>
            <a:r>
              <a:rPr sz="1300" dirty="0">
                <a:solidFill>
                  <a:srgbClr val="0070C0"/>
                </a:solidFill>
                <a:latin typeface="Calibri" panose="020F0502020204030204" pitchFamily="34" charset="0"/>
                <a:cs typeface="Calibri" panose="020F0502020204030204" pitchFamily="34" charset="0"/>
              </a:rPr>
              <a:t>  </a:t>
            </a:r>
            <a:r>
              <a:rPr lang="en-US" sz="1300" dirty="0">
                <a:solidFill>
                  <a:srgbClr val="0070C0"/>
                </a:solidFill>
                <a:latin typeface="Calibri" panose="020F0502020204030204" pitchFamily="34" charset="0"/>
                <a:cs typeface="Calibri" panose="020F0502020204030204" pitchFamily="34" charset="0"/>
              </a:rPr>
              <a:t>Average (quarterly) lease and transfer prices in the multi-state data and the Mojave data </a:t>
            </a:r>
          </a:p>
        </p:txBody>
      </p:sp>
      <p:sp>
        <p:nvSpPr>
          <p:cNvPr id="9" name="Shape 120">
            <a:extLst>
              <a:ext uri="{FF2B5EF4-FFF2-40B4-BE49-F238E27FC236}">
                <a16:creationId xmlns:a16="http://schemas.microsoft.com/office/drawing/2014/main" id="{FFB494AC-ACC2-4FF7-9801-D888E7B8C7A4}"/>
              </a:ext>
            </a:extLst>
          </p:cNvPr>
          <p:cNvSpPr/>
          <p:nvPr/>
        </p:nvSpPr>
        <p:spPr>
          <a:xfrm>
            <a:off x="257568" y="2205069"/>
            <a:ext cx="3777994" cy="2041906"/>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lang="en-US" sz="1600" dirty="0">
                <a:latin typeface="Calibri" panose="020F0502020204030204" pitchFamily="34" charset="0"/>
                <a:ea typeface="Times New Roman" panose="02020603050405020304" pitchFamily="18" charset="0"/>
                <a:cs typeface="Calibri" panose="020F0502020204030204" pitchFamily="34" charset="0"/>
              </a:rPr>
              <a:t>Approach</a:t>
            </a:r>
          </a:p>
          <a:p>
            <a:pPr defTabSz="321457">
              <a:buSzPct val="75000"/>
              <a:defRPr sz="2000">
                <a:latin typeface="Helvetica"/>
                <a:ea typeface="Helvetica"/>
                <a:cs typeface="Helvetica"/>
                <a:sym typeface="Helvetica"/>
              </a:defRPr>
            </a:pPr>
            <a:r>
              <a:rPr lang="en-US" sz="1300" dirty="0">
                <a:latin typeface="Calibri" panose="020F0502020204030204" pitchFamily="34" charset="0"/>
              </a:rPr>
              <a:t>The purpose of this study is to assess the efficiency of western U.S. water rights markets by utilizing the asset pricing model to measure how well prices reflect long-run returns to permanent water rights. We exploit the variation in prices and quantities for water trades in the western United States between 1990 and 2010 to assess water markets’ capacity to incorporate available information about long-run returns.er.</a:t>
            </a:r>
            <a:endParaRPr sz="1406" dirty="0"/>
          </a:p>
        </p:txBody>
      </p:sp>
      <p:pic>
        <p:nvPicPr>
          <p:cNvPr id="3" name="Picture 2">
            <a:extLst>
              <a:ext uri="{FF2B5EF4-FFF2-40B4-BE49-F238E27FC236}">
                <a16:creationId xmlns:a16="http://schemas.microsoft.com/office/drawing/2014/main" id="{7EA6EDDF-480B-4DA9-A37B-5D7560165A06}"/>
              </a:ext>
            </a:extLst>
          </p:cNvPr>
          <p:cNvPicPr>
            <a:picLocks noChangeAspect="1"/>
          </p:cNvPicPr>
          <p:nvPr/>
        </p:nvPicPr>
        <p:blipFill>
          <a:blip r:embed="rId2"/>
          <a:stretch>
            <a:fillRect/>
          </a:stretch>
        </p:blipFill>
        <p:spPr>
          <a:xfrm>
            <a:off x="4300493" y="1534378"/>
            <a:ext cx="4654305" cy="3383287"/>
          </a:xfrm>
          <a:prstGeom prst="rect">
            <a:avLst/>
          </a:prstGeom>
          <a:ln>
            <a:solidFill>
              <a:schemeClr val="tx1"/>
            </a:solidFill>
          </a:ln>
        </p:spPr>
      </p:pic>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7532</TotalTime>
  <Words>274</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Franklin Gothic Book</vt:lpstr>
      <vt:lpstr>Franklin Gothic Medium</vt:lpstr>
      <vt:lpstr>Helvetica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Karen Fisher-Vanden</cp:lastModifiedBy>
  <cp:revision>41</cp:revision>
  <dcterms:created xsi:type="dcterms:W3CDTF">2019-03-01T18:13:06Z</dcterms:created>
  <dcterms:modified xsi:type="dcterms:W3CDTF">2021-02-07T20:55:46Z</dcterms:modified>
</cp:coreProperties>
</file>