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112" d="100"/>
          <a:sy n="112" d="100"/>
        </p:scale>
        <p:origin x="1152" y="9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2/13/2021</a:t>
            </a:fld>
            <a:endParaRPr lang="en-US" dirty="0"/>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dirty="0"/>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2/13/2021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dirty="0"/>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dirty="0"/>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dirty="0"/>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2/13/2021</a:t>
            </a:fld>
            <a:endParaRPr lang="en-US" dirty="0"/>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81565" y="4142595"/>
            <a:ext cx="3777994" cy="2682209"/>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a:lnSpc>
                <a:spcPct val="115000"/>
              </a:lnSpc>
            </a:pPr>
            <a:r>
              <a:rPr lang="en-US" sz="1100" dirty="0">
                <a:latin typeface="Arial" panose="020B0604020202020204" pitchFamily="34" charset="0"/>
                <a:ea typeface="MS Mincho" panose="02020609040205080304" pitchFamily="49" charset="-128"/>
                <a:cs typeface="Arial" panose="020B0604020202020204" pitchFamily="34" charset="0"/>
              </a:rPr>
              <a:t>The study develops principles for trading off accuracy of representation versus parsimony and a ‘modeling roadmap’ to help the MSD modeling community apply these ideas. </a:t>
            </a:r>
            <a:r>
              <a:rPr lang="en-US" sz="1100" dirty="0">
                <a:latin typeface="Arial" panose="020B0604020202020204" pitchFamily="34" charset="0"/>
                <a:ea typeface="MS Mincho" panose="02020609040205080304" pitchFamily="49" charset="-128"/>
                <a:cs typeface="Times New Roman" panose="02020603050405020304" pitchFamily="18" charset="0"/>
              </a:rPr>
              <a:t>This approach and possible extensions to it should help the modeling community improve the credibility and impact of MSD modeling systems. </a:t>
            </a:r>
            <a:endParaRPr lang="en-US" sz="1050" dirty="0">
              <a:latin typeface="Calibri" panose="020F0502020204030204" pitchFamily="34" charset="0"/>
              <a:ea typeface="MS Mincho" panose="02020609040205080304" pitchFamily="49" charset="-128"/>
              <a:cs typeface="Times New Roman" panose="02020603050405020304" pitchFamily="18" charset="0"/>
            </a:endParaRPr>
          </a:p>
          <a:p>
            <a:pPr defTabSz="321457">
              <a:buSzPct val="75000"/>
              <a:defRPr sz="2000">
                <a:latin typeface="Helvetica"/>
                <a:ea typeface="Helvetica"/>
                <a:cs typeface="Helvetica"/>
                <a:sym typeface="Helvetica"/>
              </a:defRPr>
            </a:pPr>
            <a:endParaRPr lang="en-US" sz="1100" dirty="0">
              <a:latin typeface="Arial" panose="020B0604020202020204" pitchFamily="34" charset="0"/>
              <a:cs typeface="Arial" panose="020B0604020202020204" pitchFamily="34" charset="0"/>
            </a:endParaRPr>
          </a:p>
          <a:p>
            <a:pPr defTabSz="321457">
              <a:buSzPct val="75000"/>
              <a:defRPr sz="2000">
                <a:latin typeface="Helvetica"/>
                <a:ea typeface="Helvetica"/>
                <a:cs typeface="Helvetica"/>
                <a:sym typeface="Helvetica"/>
              </a:defRPr>
            </a:pPr>
            <a:endParaRPr sz="1266" dirty="0">
              <a:latin typeface="Calibri" panose="020F0502020204030204" pitchFamily="34" charset="0"/>
            </a:endParaRPr>
          </a:p>
          <a:p>
            <a:pPr marL="164945" indent="-164945" defTabSz="321457">
              <a:spcBef>
                <a:spcPts val="844"/>
              </a:spcBef>
              <a:buSzPct val="75000"/>
              <a:buChar char="•"/>
              <a:defRPr sz="2000">
                <a:latin typeface="Helvetica"/>
                <a:ea typeface="Helvetica"/>
                <a:cs typeface="Helvetica"/>
                <a:sym typeface="Helvetica"/>
              </a:defRPr>
            </a:pPr>
            <a:endParaRPr sz="1406" dirty="0"/>
          </a:p>
          <a:p>
            <a:pPr defTabSz="321457">
              <a:spcBef>
                <a:spcPts val="844"/>
              </a:spcBef>
              <a:defRPr sz="2000">
                <a:latin typeface="Times"/>
                <a:ea typeface="Times"/>
                <a:cs typeface="Times"/>
                <a:sym typeface="Times"/>
              </a:defRPr>
            </a:pPr>
            <a:endParaRPr sz="1406" dirty="0"/>
          </a:p>
        </p:txBody>
      </p:sp>
      <p:sp>
        <p:nvSpPr>
          <p:cNvPr id="121" name="Shape 121"/>
          <p:cNvSpPr/>
          <p:nvPr/>
        </p:nvSpPr>
        <p:spPr>
          <a:xfrm>
            <a:off x="281564" y="233403"/>
            <a:ext cx="8150018" cy="379912"/>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On choosing the resolution of normative models</a:t>
            </a:r>
            <a:endParaRPr lang="en-US" sz="2000" dirty="0">
              <a:latin typeface="Calibri" panose="020F0502020204030204" pitchFamily="34" charset="0"/>
              <a:cs typeface="Calibri" panose="020F0502020204030204" pitchFamily="34" charset="0"/>
            </a:endParaRPr>
          </a:p>
        </p:txBody>
      </p:sp>
      <p:sp>
        <p:nvSpPr>
          <p:cNvPr id="122" name="Shape 122"/>
          <p:cNvSpPr/>
          <p:nvPr/>
        </p:nvSpPr>
        <p:spPr>
          <a:xfrm>
            <a:off x="293562" y="1083624"/>
            <a:ext cx="3777995" cy="699615"/>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endParaRPr lang="en-US" sz="1600" dirty="0">
              <a:latin typeface="Calibri" panose="020F0502020204030204" pitchFamily="34" charset="0"/>
              <a:cs typeface="Calibri" panose="020F0502020204030204" pitchFamily="34" charset="0"/>
            </a:endParaRPr>
          </a:p>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r>
              <a:rPr lang="en-US" sz="1100" dirty="0">
                <a:latin typeface="Arial" panose="020B0604020202020204" pitchFamily="34" charset="0"/>
                <a:ea typeface="MS Mincho" panose="02020609040205080304" pitchFamily="49" charset="-128"/>
              </a:rPr>
              <a:t>Although the choices of the level of spatial and temporal aggregation in sectoral and multi-sectoral dynamics (MSD) models are viewed as critically important determinants of model credibility and impact, these choices are typically made on an ad hoc basis with limited and incomplete testing.</a:t>
            </a:r>
            <a:r>
              <a:rPr lang="en-US" sz="1400" dirty="0">
                <a:latin typeface="Arial" panose="020B0604020202020204" pitchFamily="34" charset="0"/>
                <a:ea typeface="MS Mincho" panose="02020609040205080304" pitchFamily="49" charset="-128"/>
              </a:rPr>
              <a:t> </a:t>
            </a:r>
            <a:r>
              <a:rPr lang="en-US" sz="1100" dirty="0">
                <a:latin typeface="Arial" panose="020B0604020202020204" pitchFamily="34" charset="0"/>
                <a:ea typeface="MS Mincho" panose="02020609040205080304" pitchFamily="49" charset="-128"/>
              </a:rPr>
              <a:t>This study develops an approach to improving this situation.</a:t>
            </a:r>
          </a:p>
          <a:p>
            <a:endParaRPr lang="en-US" sz="1100" dirty="0">
              <a:latin typeface="Calibri" panose="020F0502020204030204" pitchFamily="34" charset="0"/>
              <a:cs typeface="Calibri" panose="020F0502020204030204" pitchFamily="34" charset="0"/>
            </a:endParaRPr>
          </a:p>
          <a:p>
            <a:endParaRPr lang="en-US" sz="1100" dirty="0">
              <a:latin typeface="Calibri" panose="020F0502020204030204" pitchFamily="34" charset="0"/>
              <a:cs typeface="Calibri" panose="020F0502020204030204" pitchFamily="34" charset="0"/>
            </a:endParaRPr>
          </a:p>
        </p:txBody>
      </p:sp>
      <p:sp>
        <p:nvSpPr>
          <p:cNvPr id="123" name="Shape 123"/>
          <p:cNvSpPr/>
          <p:nvPr/>
        </p:nvSpPr>
        <p:spPr>
          <a:xfrm>
            <a:off x="281564" y="2362746"/>
            <a:ext cx="3672405" cy="159293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a:lnSpc>
                <a:spcPct val="115000"/>
              </a:lnSpc>
            </a:pPr>
            <a:r>
              <a:rPr lang="en-US" sz="1100" dirty="0">
                <a:latin typeface="Arial" panose="020B0604020202020204" pitchFamily="34" charset="0"/>
                <a:ea typeface="MS Mincho" panose="02020609040205080304" pitchFamily="49" charset="-128"/>
                <a:cs typeface="Arial" panose="020B0604020202020204" pitchFamily="34" charset="0"/>
              </a:rPr>
              <a:t>The study proposes a more systematic approach to making these choices for normative models based on fundamental optimization and information theory concepts.  Simple examples of the application of this methodology and possible extensions of it to non-normative models are included.</a:t>
            </a:r>
          </a:p>
        </p:txBody>
      </p:sp>
      <p:sp>
        <p:nvSpPr>
          <p:cNvPr id="124" name="Shape 124"/>
          <p:cNvSpPr/>
          <p:nvPr/>
        </p:nvSpPr>
        <p:spPr>
          <a:xfrm>
            <a:off x="4572000" y="5483699"/>
            <a:ext cx="4271898" cy="556563"/>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pPr>
              <a:lnSpc>
                <a:spcPct val="115000"/>
              </a:lnSpc>
            </a:pPr>
            <a:r>
              <a:rPr lang="en-US" sz="9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James H. Merrick, John P. Weyant, On choosing the resolution of normative models, </a:t>
            </a:r>
            <a:r>
              <a:rPr lang="en-US" sz="900" i="1"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European Journal of Operational Research</a:t>
            </a:r>
            <a:r>
              <a:rPr lang="en-US" sz="9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a:t>
            </a:r>
            <a:r>
              <a:rPr lang="en-US" sz="900" dirty="0">
                <a:latin typeface="Arial" panose="020B0604020202020204" pitchFamily="34" charset="0"/>
                <a:ea typeface="MS Mincho" panose="02020609040205080304" pitchFamily="49" charset="-128"/>
                <a:cs typeface="Times New Roman" panose="02020603050405020304" pitchFamily="18" charset="0"/>
              </a:rPr>
              <a:t> </a:t>
            </a:r>
            <a:r>
              <a:rPr lang="en-US" sz="900" i="1"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279(2) </a:t>
            </a:r>
            <a:r>
              <a:rPr lang="en-US" sz="9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(2019), doi:https://doi.org/10.1016/j.ejor.2019.06.017 </a:t>
            </a:r>
            <a:endParaRPr lang="en-US" sz="844" dirty="0">
              <a:latin typeface="Arial" panose="020B0604020202020204" pitchFamily="34" charset="0"/>
              <a:ea typeface="MS Mincho" panose="02020609040205080304" pitchFamily="49" charset="-128"/>
            </a:endParaRPr>
          </a:p>
        </p:txBody>
      </p:sp>
      <p:sp>
        <p:nvSpPr>
          <p:cNvPr id="4" name="TextBox 3">
            <a:extLst>
              <a:ext uri="{FF2B5EF4-FFF2-40B4-BE49-F238E27FC236}">
                <a16:creationId xmlns:a16="http://schemas.microsoft.com/office/drawing/2014/main" id="{98525D41-4E7C-438A-ACC2-E62014A67789}"/>
              </a:ext>
            </a:extLst>
          </p:cNvPr>
          <p:cNvSpPr txBox="1"/>
          <p:nvPr/>
        </p:nvSpPr>
        <p:spPr>
          <a:xfrm>
            <a:off x="4405170" y="2496767"/>
            <a:ext cx="4011223" cy="5913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a:r>
              <a:rPr lang="en-US" sz="1687" dirty="0">
                <a:solidFill>
                  <a:srgbClr val="000000"/>
                </a:solidFill>
                <a:sym typeface="Helvetica Light"/>
              </a:rPr>
              <a:t>Insert graphic or table or bullets showcasing results here</a:t>
            </a:r>
          </a:p>
        </p:txBody>
      </p:sp>
      <p:sp>
        <p:nvSpPr>
          <p:cNvPr id="8" name="Shape 119">
            <a:extLst>
              <a:ext uri="{FF2B5EF4-FFF2-40B4-BE49-F238E27FC236}">
                <a16:creationId xmlns:a16="http://schemas.microsoft.com/office/drawing/2014/main" id="{D05CE714-975C-5F45-B8FB-334BF21660D6}"/>
              </a:ext>
            </a:extLst>
          </p:cNvPr>
          <p:cNvSpPr/>
          <p:nvPr/>
        </p:nvSpPr>
        <p:spPr>
          <a:xfrm>
            <a:off x="4476609" y="3817632"/>
            <a:ext cx="4360366" cy="1287853"/>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indent="-457200" defTabSz="321457">
              <a:spcBef>
                <a:spcPts val="844"/>
              </a:spcBef>
              <a:defRPr sz="1700">
                <a:latin typeface="Helvetica"/>
                <a:ea typeface="Helvetica"/>
                <a:cs typeface="Helvetica"/>
                <a:sym typeface="Helvetica"/>
              </a:defRPr>
            </a:pPr>
            <a:r>
              <a:rPr lang="en-US" sz="1300" b="1" dirty="0">
                <a:solidFill>
                  <a:schemeClr val="accent1"/>
                </a:solidFill>
                <a:latin typeface="Calibri" panose="020F0502020204030204" pitchFamily="34" charset="0"/>
                <a:cs typeface="Calibri" panose="020F0502020204030204" pitchFamily="34" charset="0"/>
              </a:rPr>
              <a:t>Figure</a:t>
            </a:r>
            <a:r>
              <a:rPr sz="1100" b="1" dirty="0">
                <a:solidFill>
                  <a:schemeClr val="accent1"/>
                </a:solidFill>
                <a:latin typeface="Arial" panose="020B0604020202020204" pitchFamily="34" charset="0"/>
                <a:cs typeface="Arial" panose="020B0604020202020204" pitchFamily="34" charset="0"/>
              </a:rPr>
              <a:t>:</a:t>
            </a:r>
            <a:r>
              <a:rPr sz="1100" dirty="0">
                <a:solidFill>
                  <a:schemeClr val="accent1"/>
                </a:solidFill>
                <a:latin typeface="Arial" panose="020B0604020202020204" pitchFamily="34" charset="0"/>
                <a:cs typeface="Arial" panose="020B0604020202020204" pitchFamily="34" charset="0"/>
              </a:rPr>
              <a:t>  </a:t>
            </a:r>
            <a:r>
              <a:rPr lang="en-US" sz="1100" dirty="0">
                <a:solidFill>
                  <a:schemeClr val="accent1"/>
                </a:solidFill>
                <a:latin typeface="Arial" panose="020B0604020202020204" pitchFamily="34" charset="0"/>
                <a:cs typeface="Arial" panose="020B0604020202020204" pitchFamily="34" charset="0"/>
              </a:rPr>
              <a:t>Assessing if a reduction in detail moves a model relatively closer to the appropriateness frontier. (</a:t>
            </a:r>
            <a:r>
              <a:rPr lang="en-US" sz="1100" i="1" dirty="0">
                <a:solidFill>
                  <a:schemeClr val="accent1"/>
                </a:solidFill>
                <a:latin typeface="Arial" panose="020B0604020202020204" pitchFamily="34" charset="0"/>
                <a:cs typeface="Arial" panose="020B0604020202020204" pitchFamily="34" charset="0"/>
              </a:rPr>
              <a:t>a</a:t>
            </a:r>
            <a:r>
              <a:rPr lang="en-US" sz="1100" dirty="0">
                <a:solidFill>
                  <a:schemeClr val="accent1"/>
                </a:solidFill>
                <a:latin typeface="Arial" panose="020B0604020202020204" pitchFamily="34" charset="0"/>
                <a:cs typeface="Arial" panose="020B0604020202020204" pitchFamily="34" charset="0"/>
              </a:rPr>
              <a:t>) → (</a:t>
            </a:r>
            <a:r>
              <a:rPr lang="en-US" sz="1100" i="1" dirty="0">
                <a:solidFill>
                  <a:schemeClr val="accent1"/>
                </a:solidFill>
                <a:latin typeface="Arial" panose="020B0604020202020204" pitchFamily="34" charset="0"/>
                <a:cs typeface="Arial" panose="020B0604020202020204" pitchFamily="34" charset="0"/>
              </a:rPr>
              <a:t>b</a:t>
            </a:r>
            <a:r>
              <a:rPr lang="en-US" sz="1100" dirty="0">
                <a:solidFill>
                  <a:schemeClr val="accent1"/>
                </a:solidFill>
                <a:latin typeface="Arial" panose="020B0604020202020204" pitchFamily="34" charset="0"/>
                <a:cs typeface="Arial" panose="020B0604020202020204" pitchFamily="34" charset="0"/>
              </a:rPr>
              <a:t>) is an easy-to-verify improvement by asking does compression change information returned by the model. If the returned information changes, it is necessary to judge if the path is the improving (</a:t>
            </a:r>
            <a:r>
              <a:rPr lang="en-US" sz="1100" i="1" dirty="0">
                <a:solidFill>
                  <a:schemeClr val="accent1"/>
                </a:solidFill>
                <a:latin typeface="Arial" panose="020B0604020202020204" pitchFamily="34" charset="0"/>
                <a:cs typeface="Arial" panose="020B0604020202020204" pitchFamily="34" charset="0"/>
              </a:rPr>
              <a:t>a</a:t>
            </a:r>
            <a:r>
              <a:rPr lang="en-US" sz="1100" dirty="0">
                <a:solidFill>
                  <a:schemeClr val="accent1"/>
                </a:solidFill>
                <a:latin typeface="Arial" panose="020B0604020202020204" pitchFamily="34" charset="0"/>
                <a:cs typeface="Arial" panose="020B0604020202020204" pitchFamily="34" charset="0"/>
              </a:rPr>
              <a:t>) → (</a:t>
            </a:r>
            <a:r>
              <a:rPr lang="en-US" sz="1100" i="1" dirty="0">
                <a:solidFill>
                  <a:schemeClr val="accent1"/>
                </a:solidFill>
                <a:latin typeface="Arial" panose="020B0604020202020204" pitchFamily="34" charset="0"/>
                <a:cs typeface="Arial" panose="020B0604020202020204" pitchFamily="34" charset="0"/>
              </a:rPr>
              <a:t>c</a:t>
            </a:r>
            <a:r>
              <a:rPr lang="en-US" sz="1100" dirty="0">
                <a:solidFill>
                  <a:schemeClr val="accent1"/>
                </a:solidFill>
                <a:latin typeface="Arial" panose="020B0604020202020204" pitchFamily="34" charset="0"/>
                <a:cs typeface="Arial" panose="020B0604020202020204" pitchFamily="34" charset="0"/>
              </a:rPr>
              <a:t>) 	or the unwanted (</a:t>
            </a:r>
            <a:r>
              <a:rPr lang="en-US" sz="1100" i="1" dirty="0">
                <a:solidFill>
                  <a:schemeClr val="accent1"/>
                </a:solidFill>
                <a:latin typeface="Arial" panose="020B0604020202020204" pitchFamily="34" charset="0"/>
                <a:cs typeface="Arial" panose="020B0604020202020204" pitchFamily="34" charset="0"/>
              </a:rPr>
              <a:t>a</a:t>
            </a:r>
            <a:r>
              <a:rPr lang="en-US" sz="1100" dirty="0">
                <a:solidFill>
                  <a:schemeClr val="accent1"/>
                </a:solidFill>
                <a:latin typeface="Arial" panose="020B0604020202020204" pitchFamily="34" charset="0"/>
                <a:cs typeface="Arial" panose="020B0604020202020204" pitchFamily="34" charset="0"/>
              </a:rPr>
              <a:t>) → (</a:t>
            </a:r>
            <a:r>
              <a:rPr lang="en-US" sz="1100" i="1" dirty="0">
                <a:solidFill>
                  <a:schemeClr val="accent1"/>
                </a:solidFill>
                <a:latin typeface="Arial" panose="020B0604020202020204" pitchFamily="34" charset="0"/>
                <a:cs typeface="Arial" panose="020B0604020202020204" pitchFamily="34" charset="0"/>
              </a:rPr>
              <a:t>e</a:t>
            </a:r>
            <a:r>
              <a:rPr lang="en-US" sz="1100" dirty="0">
                <a:solidFill>
                  <a:schemeClr val="accent1"/>
                </a:solidFill>
                <a:latin typeface="Arial" panose="020B0604020202020204" pitchFamily="34" charset="0"/>
                <a:cs typeface="Arial" panose="020B0604020202020204" pitchFamily="34" charset="0"/>
              </a:rPr>
              <a:t>). The path(</a:t>
            </a:r>
            <a:r>
              <a:rPr lang="en-US" sz="1100" i="1" dirty="0">
                <a:solidFill>
                  <a:schemeClr val="accent1"/>
                </a:solidFill>
                <a:latin typeface="Arial" panose="020B0604020202020204" pitchFamily="34" charset="0"/>
                <a:cs typeface="Arial" panose="020B0604020202020204" pitchFamily="34" charset="0"/>
              </a:rPr>
              <a:t>a</a:t>
            </a:r>
            <a:r>
              <a:rPr lang="en-US" sz="1100" dirty="0">
                <a:solidFill>
                  <a:schemeClr val="accent1"/>
                </a:solidFill>
                <a:latin typeface="Arial" panose="020B0604020202020204" pitchFamily="34" charset="0"/>
                <a:cs typeface="Arial" panose="020B0604020202020204" pitchFamily="34" charset="0"/>
              </a:rPr>
              <a:t>) → (</a:t>
            </a:r>
            <a:r>
              <a:rPr lang="en-US" sz="1100" i="1" dirty="0">
                <a:solidFill>
                  <a:schemeClr val="accent1"/>
                </a:solidFill>
                <a:latin typeface="Arial" panose="020B0604020202020204" pitchFamily="34" charset="0"/>
                <a:cs typeface="Arial" panose="020B0604020202020204" pitchFamily="34" charset="0"/>
              </a:rPr>
              <a:t>d</a:t>
            </a:r>
            <a:r>
              <a:rPr lang="en-US" sz="1100" dirty="0">
                <a:solidFill>
                  <a:schemeClr val="accent1"/>
                </a:solidFill>
                <a:latin typeface="Arial" panose="020B0604020202020204" pitchFamily="34" charset="0"/>
                <a:cs typeface="Arial" panose="020B0604020202020204" pitchFamily="34" charset="0"/>
              </a:rPr>
              <a:t>), meanwhile, is impossible by the definition of  compression in the setup of our problem. </a:t>
            </a:r>
          </a:p>
        </p:txBody>
      </p:sp>
      <p:pic>
        <p:nvPicPr>
          <p:cNvPr id="3" name="Picture 2">
            <a:extLst>
              <a:ext uri="{FF2B5EF4-FFF2-40B4-BE49-F238E27FC236}">
                <a16:creationId xmlns:a16="http://schemas.microsoft.com/office/drawing/2014/main" id="{F1278113-D3E7-47D3-9E2F-844FA0C919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45" y="870252"/>
            <a:ext cx="4443271" cy="2854744"/>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7624</TotalTime>
  <Words>313</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Franklin Gothic Book</vt:lpstr>
      <vt:lpstr>Franklin Gothic Medium</vt:lpstr>
      <vt:lpstr>Helvetica</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Karen Fisher-Vanden</cp:lastModifiedBy>
  <cp:revision>45</cp:revision>
  <dcterms:created xsi:type="dcterms:W3CDTF">2019-03-01T18:13:06Z</dcterms:created>
  <dcterms:modified xsi:type="dcterms:W3CDTF">2021-02-13T19:52:26Z</dcterms:modified>
</cp:coreProperties>
</file>