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xo" pitchFamily="2" charset="77"/>
      <p:regular r:id="rId8"/>
      <p:bold r:id="rId9"/>
      <p:italic r:id="rId10"/>
      <p:boldItalic r:id="rId11"/>
    </p:embeddedFont>
    <p:embeddedFont>
      <p:font typeface="Libre Franklin" pitchFamily="2" charset="77"/>
      <p:regular r:id="rId12"/>
      <p:bold r:id="rId13"/>
      <p:italic r:id="rId14"/>
      <p:boldItalic r:id="rId15"/>
    </p:embeddedFont>
    <p:embeddedFont>
      <p:font typeface="Libre Franklin Thin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uBKZK7o/NlFr+xdto4viUux0q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ce047e4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gbce047e4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1pPr>
            <a:lvl2pPr marL="91440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marL="137160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3pPr>
            <a:lvl4pPr marL="182880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marL="228600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69455" y="1865600"/>
            <a:ext cx="8405090" cy="100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7361382" y="6356350"/>
            <a:ext cx="16065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 b="0" i="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1524000" y="3453246"/>
            <a:ext cx="6096000" cy="196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69455" y="1819564"/>
            <a:ext cx="8405090" cy="41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Thi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6858000" y="6204857"/>
            <a:ext cx="2286000" cy="662520"/>
          </a:xfrm>
          <a:custGeom>
            <a:avLst/>
            <a:gdLst/>
            <a:ahLst/>
            <a:cxnLst/>
            <a:rect l="l" t="t" r="r" b="b"/>
            <a:pathLst>
              <a:path w="8777227" h="1026603" extrusionOk="0">
                <a:moveTo>
                  <a:pt x="6703" y="1026603"/>
                </a:moveTo>
                <a:cubicBezTo>
                  <a:pt x="4469" y="686048"/>
                  <a:pt x="2234" y="345492"/>
                  <a:pt x="0" y="4937"/>
                </a:cubicBezTo>
                <a:lnTo>
                  <a:pt x="8777227" y="0"/>
                </a:lnTo>
                <a:lnTo>
                  <a:pt x="7293664" y="1023546"/>
                </a:lnTo>
                <a:lnTo>
                  <a:pt x="6703" y="1026603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69455" y="357889"/>
            <a:ext cx="84050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Thin"/>
              <a:buNone/>
              <a:defRPr sz="3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369455" y="1825626"/>
            <a:ext cx="8405090" cy="409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666759" y="6385791"/>
            <a:ext cx="11077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6186" y="6204857"/>
            <a:ext cx="7151957" cy="671229"/>
          </a:xfrm>
          <a:custGeom>
            <a:avLst/>
            <a:gdLst/>
            <a:ahLst/>
            <a:cxnLst/>
            <a:rect l="l" t="t" r="r" b="b"/>
            <a:pathLst>
              <a:path w="7509949" h="1031605" extrusionOk="0">
                <a:moveTo>
                  <a:pt x="6703" y="1021666"/>
                </a:moveTo>
                <a:cubicBezTo>
                  <a:pt x="4469" y="681111"/>
                  <a:pt x="2234" y="340555"/>
                  <a:pt x="0" y="0"/>
                </a:cubicBezTo>
                <a:lnTo>
                  <a:pt x="7509949" y="0"/>
                </a:lnTo>
                <a:lnTo>
                  <a:pt x="7094935" y="1031605"/>
                </a:lnTo>
                <a:lnTo>
                  <a:pt x="6703" y="1021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324" y="6283384"/>
            <a:ext cx="3059092" cy="5047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ce047e435_0_0"/>
          <p:cNvSpPr/>
          <p:nvPr/>
        </p:nvSpPr>
        <p:spPr>
          <a:xfrm>
            <a:off x="257576" y="4051775"/>
            <a:ext cx="41205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</a:pPr>
            <a:r>
              <a:rPr lang="en-US"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2300, tail area risk increases by a factor of 65 when accounting for more unknown model inputs.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</a:pPr>
            <a:r>
              <a:rPr lang="en-US"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methodology enables computer experiments that were previously infeasible: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</a:pPr>
            <a:r>
              <a:rPr lang="en-US"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knowledge of the Antarctic ice sheet in the Pliocene era sharpens sea level projections</a:t>
            </a: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</a:pPr>
            <a:r>
              <a:rPr lang="en-US"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knowledge of unknown model parameters directly impacts sea level projections.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18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5"/>
              <a:buFont typeface="Arial"/>
              <a:buNone/>
            </a:pPr>
            <a:endParaRPr sz="1406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" name="Google Shape;64;gbce047e435_0_0"/>
          <p:cNvSpPr/>
          <p:nvPr/>
        </p:nvSpPr>
        <p:spPr>
          <a:xfrm>
            <a:off x="257568" y="-20728"/>
            <a:ext cx="8240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Fast Particle-Based Approach for Calibrating a 3-D Model of the Antarctic Ice Sheet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bce047e435_0_0"/>
          <p:cNvSpPr/>
          <p:nvPr/>
        </p:nvSpPr>
        <p:spPr>
          <a:xfrm>
            <a:off x="204775" y="793000"/>
            <a:ext cx="46431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quantification of uncertainties surrounding sea-level projections. 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bce047e435_0_0"/>
          <p:cNvSpPr/>
          <p:nvPr/>
        </p:nvSpPr>
        <p:spPr>
          <a:xfrm>
            <a:off x="257446" y="1520644"/>
            <a:ext cx="41205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Calibrat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state-of-the-art Pennsylvania State University 3D Antarctic Ice Sheet model (PSU3D-ICE).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new particle-based approach to calibrate computer models with moderate model run times and many model parameters. 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Bayesian model calibration using a massively parallelized adaptive sequential Monte Carlo approach on high performance computing systems (2000+ cores).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probabilistic projections of sea level rise under deep parametric uncertainty.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bce047e435_0_0"/>
          <p:cNvSpPr/>
          <p:nvPr/>
        </p:nvSpPr>
        <p:spPr>
          <a:xfrm>
            <a:off x="4377946" y="6295744"/>
            <a:ext cx="4605202" cy="507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Lee, B. S., Haran, M., Fuller, R. W., Pollard, D., &amp; Keller, K. (2020). A fast particle-based approach for calibrating a 3-D model of the Antarctic ice sheet. </a:t>
            </a:r>
            <a:r>
              <a:rPr lang="en-US" sz="10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Annals of Applied Statistics</a:t>
            </a:r>
            <a:r>
              <a:rPr lang="en-US" sz="1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0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10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(2), 605-634. </a:t>
            </a:r>
            <a:r>
              <a:rPr lang="en-US" sz="1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doi:10.1214/19-AOAS1305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bce047e435_0_0"/>
          <p:cNvSpPr/>
          <p:nvPr/>
        </p:nvSpPr>
        <p:spPr>
          <a:xfrm>
            <a:off x="4454175" y="4883000"/>
            <a:ext cx="47259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Figure: Antarctic ice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heet contribution to sea level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in the Pliocene era, Last Interglacial Age, Last Glacial Maximum, 2100, and 2300. Red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shading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represents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the posterior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samples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for each time period and projections using our fast particle-based approach (11 parameters). Blue shading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represents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the posterior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sample from the 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emulation-calibration method (3 parameters). The striped shading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denotes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the 99% quantile for the </a:t>
            </a: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two methods.</a:t>
            </a:r>
            <a:r>
              <a:rPr lang="en-US" sz="11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(figure redrawn from original data in Lee et al., 2020)</a:t>
            </a:r>
            <a:endParaRPr sz="11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bce047e435_0_0"/>
          <p:cNvSpPr txBox="1"/>
          <p:nvPr/>
        </p:nvSpPr>
        <p:spPr>
          <a:xfrm>
            <a:off x="5108450" y="2394400"/>
            <a:ext cx="6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gbce047e435_0_0"/>
          <p:cNvSpPr/>
          <p:nvPr/>
        </p:nvSpPr>
        <p:spPr>
          <a:xfrm>
            <a:off x="5074525" y="2432800"/>
            <a:ext cx="650100" cy="281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pic>
        <p:nvPicPr>
          <p:cNvPr id="71" name="Google Shape;71;gbce047e43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050" y="449150"/>
            <a:ext cx="3426155" cy="443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Franklin Thin</vt:lpstr>
      <vt:lpstr>Exo</vt:lpstr>
      <vt:lpstr>Libre Franklin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Kostadinova, Katerina Lubomirova</dc:creator>
  <cp:lastModifiedBy>Seiyon Lee</cp:lastModifiedBy>
  <cp:revision>1</cp:revision>
  <dcterms:created xsi:type="dcterms:W3CDTF">2019-03-01T18:13:06Z</dcterms:created>
  <dcterms:modified xsi:type="dcterms:W3CDTF">2021-02-12T21:36:55Z</dcterms:modified>
</cp:coreProperties>
</file>