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68" autoAdjust="0"/>
    <p:restoredTop sz="94660"/>
  </p:normalViewPr>
  <p:slideViewPr>
    <p:cSldViewPr snapToGrid="0">
      <p:cViewPr varScale="1">
        <p:scale>
          <a:sx n="99" d="100"/>
          <a:sy n="99" d="100"/>
        </p:scale>
        <p:origin x="1512" y="90"/>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2/3/2021</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2/3/2021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2/3/2021</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57568" y="3725010"/>
            <a:ext cx="3777994" cy="2760949"/>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This paper serves to bridge the gap between statistical studies of the impacts of hydroclimatic extremes on crops and their biophysical counterparts by recognizing the central role of soil moisture in understanding crop yields. Also, the insights gained from incrementally adding higher temporal-resolution metrics of water extremes to the models are valuable for understanding the drivers of corn yield variability, and for revealing the resolution of water availability data required to capture future extremes.</a:t>
            </a:r>
            <a:endParaRPr lang="en-US" sz="1406" dirty="0"/>
          </a:p>
          <a:p>
            <a:pPr defTabSz="321457">
              <a:spcBef>
                <a:spcPts val="844"/>
              </a:spcBef>
              <a:defRPr sz="2000">
                <a:latin typeface="Times"/>
                <a:ea typeface="Times"/>
                <a:cs typeface="Times"/>
                <a:sym typeface="Times"/>
              </a:defRPr>
            </a:pPr>
            <a:endParaRPr lang="en-US" sz="1406" dirty="0"/>
          </a:p>
        </p:txBody>
      </p:sp>
      <p:sp>
        <p:nvSpPr>
          <p:cNvPr id="121" name="Shape 121"/>
          <p:cNvSpPr/>
          <p:nvPr/>
        </p:nvSpPr>
        <p:spPr>
          <a:xfrm>
            <a:off x="257568" y="131672"/>
            <a:ext cx="8240811" cy="810799"/>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Quantifying the Impacts of Compound Extremes on Agriculture</a:t>
            </a:r>
          </a:p>
          <a:p>
            <a:r>
              <a:rPr lang="en-US" sz="2400" dirty="0">
                <a:latin typeface="Calibri" panose="020F0502020204030204" pitchFamily="34" charset="0"/>
                <a:cs typeface="Calibri" panose="020F0502020204030204" pitchFamily="34" charset="0"/>
              </a:rPr>
              <a:t> </a:t>
            </a:r>
          </a:p>
        </p:txBody>
      </p:sp>
      <p:sp>
        <p:nvSpPr>
          <p:cNvPr id="122" name="Shape 122"/>
          <p:cNvSpPr/>
          <p:nvPr/>
        </p:nvSpPr>
        <p:spPr>
          <a:xfrm>
            <a:off x="190771" y="888989"/>
            <a:ext cx="3777995" cy="699615"/>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Estimations from statistical crop models using averaged water availability metrics can be biased due to significant changes in the frequency and intensity of future extreme precipitation and temperature.  The aim of this study is to improve the statistical estimation of corn yield response to extremes.</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257568" y="2018033"/>
            <a:ext cx="3672405" cy="1841851"/>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Times New Roman" panose="02020603050405020304" pitchFamily="18" charset="0"/>
                <a:cs typeface="Calibri" panose="020F0502020204030204" pitchFamily="34" charset="0"/>
              </a:rPr>
              <a:t>This study combines a fine-scale weather product with outputs of a hydrological model to construct functional metrics of individual and compound hydroclimatic extremes for agriculture. Then, a yield response function is estimated with individual and compound metrics focusing on corn in the United States during the 1981-2015 period. </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711148" y="6021699"/>
            <a:ext cx="4271898" cy="5078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Haqiqi, I., Grogan, D. S., Hertel, T. W., and Schlenker, W.: Quantifying the impacts of compound extremes on agriculture, </a:t>
            </a:r>
            <a:r>
              <a:rPr lang="en-US" sz="900" dirty="0" err="1">
                <a:latin typeface="Arial" panose="020B0604020202020204" pitchFamily="34" charset="0"/>
                <a:ea typeface="MS Mincho" panose="02020609040205080304" pitchFamily="49" charset="-128"/>
              </a:rPr>
              <a:t>Hydrol</a:t>
            </a:r>
            <a:r>
              <a:rPr lang="en-US" sz="900" dirty="0">
                <a:latin typeface="Arial" panose="020B0604020202020204" pitchFamily="34" charset="0"/>
                <a:ea typeface="MS Mincho" panose="02020609040205080304" pitchFamily="49" charset="-128"/>
              </a:rPr>
              <a:t>. Earth Syst. </a:t>
            </a:r>
            <a:r>
              <a:rPr lang="en-US" sz="900">
                <a:latin typeface="Arial" panose="020B0604020202020204" pitchFamily="34" charset="0"/>
                <a:ea typeface="MS Mincho" panose="02020609040205080304" pitchFamily="49" charset="-128"/>
              </a:rPr>
              <a:t>Sci., 25, 551–564, https://doi.org/10.5194/hess-25-551-2021, 2021.</a:t>
            </a:r>
            <a:endParaRPr lang="en-US" sz="844" dirty="0">
              <a:latin typeface="Arial" panose="020B0604020202020204" pitchFamily="34" charset="0"/>
              <a:ea typeface="MS Mincho" panose="02020609040205080304" pitchFamily="49" charset="-128"/>
            </a:endParaRPr>
          </a:p>
        </p:txBody>
      </p:sp>
      <p:sp>
        <p:nvSpPr>
          <p:cNvPr id="4" name="TextBox 3">
            <a:extLst>
              <a:ext uri="{FF2B5EF4-FFF2-40B4-BE49-F238E27FC236}">
                <a16:creationId xmlns:a16="http://schemas.microsoft.com/office/drawing/2014/main" id="{98525D41-4E7C-438A-ACC2-E62014A67789}"/>
              </a:ext>
            </a:extLst>
          </p:cNvPr>
          <p:cNvSpPr txBox="1"/>
          <p:nvPr/>
        </p:nvSpPr>
        <p:spPr>
          <a:xfrm>
            <a:off x="4405169" y="642077"/>
            <a:ext cx="4160007" cy="24608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marL="285750" indent="-285750">
              <a:buFont typeface="Arial" panose="020B0604020202020204" pitchFamily="34" charset="0"/>
              <a:buChar char="•"/>
            </a:pPr>
            <a:r>
              <a:rPr lang="en-US" sz="1687" dirty="0">
                <a:solidFill>
                  <a:srgbClr val="000000"/>
                </a:solidFill>
                <a:sym typeface="Helvetica Light"/>
              </a:rPr>
              <a:t>Modeled corn yield response to extreme heat is more accurate when considering </a:t>
            </a:r>
            <a:r>
              <a:rPr lang="en-US" sz="1687" b="1" dirty="0">
                <a:solidFill>
                  <a:srgbClr val="000000"/>
                </a:solidFill>
                <a:sym typeface="Helvetica Light"/>
              </a:rPr>
              <a:t>daily interactions with soil moisture</a:t>
            </a:r>
            <a:r>
              <a:rPr lang="en-US" sz="1687" dirty="0">
                <a:solidFill>
                  <a:srgbClr val="000000"/>
                </a:solidFill>
                <a:sym typeface="Helvetica Light"/>
              </a:rPr>
              <a:t> instead of heat alone.</a:t>
            </a:r>
          </a:p>
          <a:p>
            <a:endParaRPr lang="en-US" sz="1687" dirty="0">
              <a:solidFill>
                <a:srgbClr val="000000"/>
              </a:solidFill>
              <a:sym typeface="Helvetica Light"/>
            </a:endParaRPr>
          </a:p>
          <a:p>
            <a:pPr marL="285750" indent="-285750">
              <a:buFont typeface="Arial" panose="020B0604020202020204" pitchFamily="34" charset="0"/>
              <a:buChar char="•"/>
            </a:pPr>
            <a:r>
              <a:rPr lang="en-US" dirty="0"/>
              <a:t>Average yield damage from heat stress has been up to four times more severe when combined with water stress</a:t>
            </a:r>
            <a:r>
              <a:rPr lang="en-US" sz="1600" dirty="0"/>
              <a:t> </a:t>
            </a:r>
            <a:endParaRPr lang="en-US" sz="1687" dirty="0">
              <a:solidFill>
                <a:srgbClr val="000000"/>
              </a:solidFill>
              <a:sym typeface="Helvetica Light"/>
            </a:endParaRPr>
          </a:p>
          <a:p>
            <a:pPr marL="285750" indent="-285750">
              <a:buFont typeface="Arial" panose="020B0604020202020204" pitchFamily="34" charset="0"/>
              <a:buChar char="•"/>
            </a:pPr>
            <a:endParaRPr lang="en-US" sz="1687" dirty="0">
              <a:solidFill>
                <a:srgbClr val="000000"/>
              </a:solidFill>
              <a:sym typeface="Helvetica Light"/>
            </a:endParaRPr>
          </a:p>
        </p:txBody>
      </p:sp>
      <p:pic>
        <p:nvPicPr>
          <p:cNvPr id="3" name="Picture 2" descr="Chart, line chart&#10;&#10;Description automatically generated">
            <a:extLst>
              <a:ext uri="{FF2B5EF4-FFF2-40B4-BE49-F238E27FC236}">
                <a16:creationId xmlns:a16="http://schemas.microsoft.com/office/drawing/2014/main" id="{5958D01B-0082-374E-8CD8-69B831F07F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6352" y="3061070"/>
            <a:ext cx="5017648" cy="2563092"/>
          </a:xfrm>
          <a:prstGeom prst="rect">
            <a:avLst/>
          </a:prstGeom>
        </p:spPr>
      </p:pic>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7546</TotalTime>
  <Words>282</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Franklin Gothic Book</vt:lpstr>
      <vt:lpstr>Franklin Gothic Medium</vt:lpstr>
      <vt:lpstr>Helvetica</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Iman Haqiqi</cp:lastModifiedBy>
  <cp:revision>45</cp:revision>
  <dcterms:created xsi:type="dcterms:W3CDTF">2019-03-01T18:13:06Z</dcterms:created>
  <dcterms:modified xsi:type="dcterms:W3CDTF">2021-02-03T19:32:12Z</dcterms:modified>
</cp:coreProperties>
</file>