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65" d="100"/>
          <a:sy n="65" d="100"/>
        </p:scale>
        <p:origin x="654" y="36"/>
      </p:cViewPr>
      <p:guideLst/>
    </p:cSldViewPr>
  </p:slideViewPr>
  <p:notesTextViewPr>
    <p:cViewPr>
      <p:scale>
        <a:sx n="1" d="1"/>
        <a:sy n="1" d="1"/>
      </p:scale>
      <p:origin x="0" y="0"/>
    </p:cViewPr>
  </p:notesTextViewPr>
  <p:notesViewPr>
    <p:cSldViewPr snapToGrid="0">
      <p:cViewPr varScale="1">
        <p:scale>
          <a:sx n="103" d="100"/>
          <a:sy n="103" d="100"/>
        </p:scale>
        <p:origin x="39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F407F-4720-3447-B3AC-48AC9F06B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C64E45-22C5-9D40-B384-2C2641140C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43725-08A4-3A4F-8255-00E515518CFE}" type="datetimeFigureOut">
              <a:rPr lang="en-US" smtClean="0"/>
              <a:t>2/12/2021</a:t>
            </a:fld>
            <a:endParaRPr lang="en-US"/>
          </a:p>
        </p:txBody>
      </p:sp>
      <p:sp>
        <p:nvSpPr>
          <p:cNvPr id="4" name="Footer Placeholder 3">
            <a:extLst>
              <a:ext uri="{FF2B5EF4-FFF2-40B4-BE49-F238E27FC236}">
                <a16:creationId xmlns:a16="http://schemas.microsoft.com/office/drawing/2014/main" id="{B0980D98-158C-694F-AB9E-A3962129E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E1A1D-D976-6E48-89CE-AC4E3DE2CB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315F20-EC74-8D4A-8A82-153985E0F83C}" type="slidenum">
              <a:rPr lang="en-US" smtClean="0"/>
              <a:t>‹#›</a:t>
            </a:fld>
            <a:endParaRPr lang="en-US"/>
          </a:p>
        </p:txBody>
      </p:sp>
    </p:spTree>
    <p:extLst>
      <p:ext uri="{BB962C8B-B14F-4D97-AF65-F5344CB8AC3E}">
        <p14:creationId xmlns:p14="http://schemas.microsoft.com/office/powerpoint/2010/main" val="256313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50CEA-DB02-1E44-B6FE-2734D2961219}" type="datetimeFigureOut">
              <a:rPr lang="en-US" smtClean="0"/>
              <a:t>2/12/2021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9D698-46D6-5C4D-A939-89D29C810EFB}" type="slidenum">
              <a:rPr lang="en-US" smtClean="0"/>
              <a:t>‹#›</a:t>
            </a:fld>
            <a:endParaRPr lang="en-US"/>
          </a:p>
        </p:txBody>
      </p:sp>
    </p:spTree>
    <p:extLst>
      <p:ext uri="{BB962C8B-B14F-4D97-AF65-F5344CB8AC3E}">
        <p14:creationId xmlns:p14="http://schemas.microsoft.com/office/powerpoint/2010/main" val="29746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9455" y="1865600"/>
            <a:ext cx="8405090" cy="1006909"/>
          </a:xfrm>
        </p:spPr>
        <p:txBody>
          <a:bodyPr>
            <a:normAutofit/>
          </a:bodyPr>
          <a:lstStyle>
            <a:lvl1pPr marL="0" indent="0" algn="ctr">
              <a:buNone/>
              <a:defRPr sz="2800" b="0" i="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8" name="Slide Number Placeholder 7">
            <a:extLst>
              <a:ext uri="{FF2B5EF4-FFF2-40B4-BE49-F238E27FC236}">
                <a16:creationId xmlns:a16="http://schemas.microsoft.com/office/drawing/2014/main" id="{A26EE851-960B-9C4F-B3CA-98628BDCAA63}"/>
              </a:ext>
            </a:extLst>
          </p:cNvPr>
          <p:cNvSpPr>
            <a:spLocks noGrp="1"/>
          </p:cNvSpPr>
          <p:nvPr>
            <p:ph type="sldNum" sz="quarter" idx="11"/>
          </p:nvPr>
        </p:nvSpPr>
        <p:spPr>
          <a:xfrm>
            <a:off x="7361382" y="6356350"/>
            <a:ext cx="1606550" cy="365125"/>
          </a:xfrm>
          <a:prstGeom prst="rect">
            <a:avLst/>
          </a:prstGeom>
        </p:spPr>
        <p:txBody>
          <a:bodyPr/>
          <a:lstStyle/>
          <a:p>
            <a:fld id="{527656E7-C9F3-4A8C-A8B7-FE3985EF478C}" type="slidenum">
              <a:rPr lang="en-US" smtClean="0"/>
              <a:t>‹#›</a:t>
            </a:fld>
            <a:endParaRPr lang="en-US"/>
          </a:p>
        </p:txBody>
      </p:sp>
      <p:sp>
        <p:nvSpPr>
          <p:cNvPr id="9" name="Title 8">
            <a:extLst>
              <a:ext uri="{FF2B5EF4-FFF2-40B4-BE49-F238E27FC236}">
                <a16:creationId xmlns:a16="http://schemas.microsoft.com/office/drawing/2014/main" id="{00D336A7-0749-BA42-B823-8C6AEF2E0260}"/>
              </a:ext>
            </a:extLst>
          </p:cNvPr>
          <p:cNvSpPr>
            <a:spLocks noGrp="1"/>
          </p:cNvSpPr>
          <p:nvPr>
            <p:ph type="title"/>
          </p:nvPr>
        </p:nvSpPr>
        <p:spPr/>
        <p:txBody>
          <a:bodyPr>
            <a:normAutofit/>
          </a:bodyPr>
          <a:lstStyle>
            <a:lvl1pPr algn="ctr">
              <a:defRPr sz="3600" b="0" i="0">
                <a:latin typeface="+mj-lt"/>
              </a:defRPr>
            </a:lvl1pPr>
          </a:lstStyle>
          <a:p>
            <a:r>
              <a:rPr lang="en-US" dirty="0"/>
              <a:t>Click to edit Master title style</a:t>
            </a:r>
          </a:p>
        </p:txBody>
      </p:sp>
      <p:sp>
        <p:nvSpPr>
          <p:cNvPr id="13" name="Text Placeholder 12">
            <a:extLst>
              <a:ext uri="{FF2B5EF4-FFF2-40B4-BE49-F238E27FC236}">
                <a16:creationId xmlns:a16="http://schemas.microsoft.com/office/drawing/2014/main" id="{CC6439DC-5A31-EA45-ABF9-1EE90B0E4F70}"/>
              </a:ext>
            </a:extLst>
          </p:cNvPr>
          <p:cNvSpPr>
            <a:spLocks noGrp="1"/>
          </p:cNvSpPr>
          <p:nvPr>
            <p:ph type="body" sz="quarter" idx="12" hasCustomPrompt="1"/>
          </p:nvPr>
        </p:nvSpPr>
        <p:spPr>
          <a:xfrm>
            <a:off x="1524000" y="3453246"/>
            <a:ext cx="6096000" cy="1965325"/>
          </a:xfrm>
        </p:spPr>
        <p:txBody>
          <a:bodyPr>
            <a:normAutofit/>
          </a:bodyPr>
          <a:lstStyle>
            <a:lvl1pPr marL="0" indent="0">
              <a:buNone/>
              <a:defRPr sz="1800" b="0" i="0">
                <a:latin typeface="Franklin Gothic Book" panose="020B0503020102020204" pitchFamily="34" charset="0"/>
                <a:cs typeface="Arial" panose="020B0604020202020204" pitchFamily="34" charset="0"/>
              </a:defRPr>
            </a:lvl1pPr>
          </a:lstStyle>
          <a:p>
            <a:pPr lvl="0"/>
            <a:r>
              <a:rPr lang="en-US" dirty="0"/>
              <a:t>List of authors / presenters… </a:t>
            </a:r>
          </a:p>
        </p:txBody>
      </p:sp>
    </p:spTree>
    <p:extLst>
      <p:ext uri="{BB962C8B-B14F-4D97-AF65-F5344CB8AC3E}">
        <p14:creationId xmlns:p14="http://schemas.microsoft.com/office/powerpoint/2010/main" val="38082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cs typeface="Consolas" panose="020B0609020204030204" pitchFamily="49" charset="0"/>
              </a:defRPr>
            </a:lvl1pPr>
          </a:lstStyle>
          <a:p>
            <a:r>
              <a:rPr lang="en-US" dirty="0"/>
              <a:t>Click to edit Master title style</a:t>
            </a:r>
          </a:p>
        </p:txBody>
      </p:sp>
      <p:sp>
        <p:nvSpPr>
          <p:cNvPr id="3" name="Content Placeholder 2"/>
          <p:cNvSpPr>
            <a:spLocks noGrp="1"/>
          </p:cNvSpPr>
          <p:nvPr>
            <p:ph idx="1"/>
          </p:nvPr>
        </p:nvSpPr>
        <p:spPr>
          <a:xfrm>
            <a:off x="369455" y="1819564"/>
            <a:ext cx="8405090" cy="41009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85003EB-1F06-1248-9D9F-9B45093E8359}"/>
              </a:ext>
            </a:extLst>
          </p:cNvPr>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pPr/>
              <a:t>‹#›</a:t>
            </a:fld>
            <a:endParaRPr lang="en-US" dirty="0"/>
          </a:p>
        </p:txBody>
      </p:sp>
    </p:spTree>
    <p:extLst>
      <p:ext uri="{BB962C8B-B14F-4D97-AF65-F5344CB8AC3E}">
        <p14:creationId xmlns:p14="http://schemas.microsoft.com/office/powerpoint/2010/main" val="330756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normAutofit/>
          </a:bodyPr>
          <a:lstStyle>
            <a:lvl1pPr>
              <a:defRPr sz="36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6545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373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376042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857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734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2232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7666759" y="6385791"/>
            <a:ext cx="1107786"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41824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455" y="357889"/>
            <a:ext cx="840509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369455" y="1825626"/>
            <a:ext cx="8405090" cy="4094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arallelogram 3">
            <a:extLst>
              <a:ext uri="{FF2B5EF4-FFF2-40B4-BE49-F238E27FC236}">
                <a16:creationId xmlns:a16="http://schemas.microsoft.com/office/drawing/2014/main" id="{78D9947D-075A-2D40-91C0-65D76D8FC7D1}"/>
              </a:ext>
            </a:extLst>
          </p:cNvPr>
          <p:cNvSpPr/>
          <p:nvPr userDrawn="1"/>
        </p:nvSpPr>
        <p:spPr>
          <a:xfrm flipH="1" flipV="1">
            <a:off x="6867884" y="6202615"/>
            <a:ext cx="2276115" cy="655384"/>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8777227"/>
              <a:gd name="connsiteY0" fmla="*/ 1026603 h 1036542"/>
              <a:gd name="connsiteX1" fmla="*/ 0 w 8777227"/>
              <a:gd name="connsiteY1" fmla="*/ 4937 h 1036542"/>
              <a:gd name="connsiteX2" fmla="*/ 8777227 w 8777227"/>
              <a:gd name="connsiteY2" fmla="*/ 0 h 1036542"/>
              <a:gd name="connsiteX3" fmla="*/ 7094935 w 8777227"/>
              <a:gd name="connsiteY3" fmla="*/ 1036542 h 1036542"/>
              <a:gd name="connsiteX4" fmla="*/ 6703 w 8777227"/>
              <a:gd name="connsiteY4" fmla="*/ 1026603 h 1036542"/>
              <a:gd name="connsiteX0" fmla="*/ 6703 w 8777227"/>
              <a:gd name="connsiteY0" fmla="*/ 1026603 h 1026603"/>
              <a:gd name="connsiteX1" fmla="*/ 0 w 8777227"/>
              <a:gd name="connsiteY1" fmla="*/ 4937 h 1026603"/>
              <a:gd name="connsiteX2" fmla="*/ 8777227 w 8777227"/>
              <a:gd name="connsiteY2" fmla="*/ 0 h 1026603"/>
              <a:gd name="connsiteX3" fmla="*/ 7293664 w 8777227"/>
              <a:gd name="connsiteY3" fmla="*/ 1023546 h 1026603"/>
              <a:gd name="connsiteX4" fmla="*/ 6703 w 8777227"/>
              <a:gd name="connsiteY4" fmla="*/ 1026603 h 1026603"/>
              <a:gd name="connsiteX0" fmla="*/ 6703 w 8739273"/>
              <a:gd name="connsiteY0" fmla="*/ 1021666 h 1021666"/>
              <a:gd name="connsiteX1" fmla="*/ 0 w 8739273"/>
              <a:gd name="connsiteY1" fmla="*/ 0 h 1021666"/>
              <a:gd name="connsiteX2" fmla="*/ 8739273 w 8739273"/>
              <a:gd name="connsiteY2" fmla="*/ 2722 h 1021666"/>
              <a:gd name="connsiteX3" fmla="*/ 7293664 w 8739273"/>
              <a:gd name="connsiteY3" fmla="*/ 1018609 h 1021666"/>
              <a:gd name="connsiteX4" fmla="*/ 6703 w 8739273"/>
              <a:gd name="connsiteY4" fmla="*/ 1021666 h 1021666"/>
              <a:gd name="connsiteX0" fmla="*/ 6703 w 8739273"/>
              <a:gd name="connsiteY0" fmla="*/ 1021666 h 1025171"/>
              <a:gd name="connsiteX1" fmla="*/ 0 w 8739273"/>
              <a:gd name="connsiteY1" fmla="*/ 0 h 1025171"/>
              <a:gd name="connsiteX2" fmla="*/ 8739273 w 8739273"/>
              <a:gd name="connsiteY2" fmla="*/ 2722 h 1025171"/>
              <a:gd name="connsiteX3" fmla="*/ 7277558 w 8739273"/>
              <a:gd name="connsiteY3" fmla="*/ 1025171 h 1025171"/>
              <a:gd name="connsiteX4" fmla="*/ 6703 w 8739273"/>
              <a:gd name="connsiteY4" fmla="*/ 1021666 h 102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273" h="1025171">
                <a:moveTo>
                  <a:pt x="6703" y="1021666"/>
                </a:moveTo>
                <a:cubicBezTo>
                  <a:pt x="4469" y="681111"/>
                  <a:pt x="2234" y="340555"/>
                  <a:pt x="0" y="0"/>
                </a:cubicBezTo>
                <a:lnTo>
                  <a:pt x="8739273" y="2722"/>
                </a:lnTo>
                <a:lnTo>
                  <a:pt x="7277558" y="1025171"/>
                </a:lnTo>
                <a:lnTo>
                  <a:pt x="6703" y="102166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Date Placeholder 3">
            <a:extLst>
              <a:ext uri="{FF2B5EF4-FFF2-40B4-BE49-F238E27FC236}">
                <a16:creationId xmlns:a16="http://schemas.microsoft.com/office/drawing/2014/main" id="{9131C2EA-A59D-5D44-9A50-C8943EB21D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518F-6B44-FA43-A94E-1E50ED6571CB}" type="datetime1">
              <a:rPr lang="en-US" smtClean="0"/>
              <a:t>2/12/2021</a:t>
            </a:fld>
            <a:endParaRPr lang="en-US"/>
          </a:p>
        </p:txBody>
      </p:sp>
      <p:sp>
        <p:nvSpPr>
          <p:cNvPr id="13" name="Parallelogram 3">
            <a:extLst>
              <a:ext uri="{FF2B5EF4-FFF2-40B4-BE49-F238E27FC236}">
                <a16:creationId xmlns:a16="http://schemas.microsoft.com/office/drawing/2014/main" id="{562C0EFF-BD7A-1541-9337-745DD8AF0B5A}"/>
              </a:ext>
            </a:extLst>
          </p:cNvPr>
          <p:cNvSpPr/>
          <p:nvPr userDrawn="1"/>
        </p:nvSpPr>
        <p:spPr>
          <a:xfrm>
            <a:off x="-3485" y="6201683"/>
            <a:ext cx="7142431" cy="664042"/>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7509949"/>
              <a:gd name="connsiteY0" fmla="*/ 1021666 h 1021666"/>
              <a:gd name="connsiteX1" fmla="*/ 0 w 7509949"/>
              <a:gd name="connsiteY1" fmla="*/ 0 h 1021666"/>
              <a:gd name="connsiteX2" fmla="*/ 7509949 w 7509949"/>
              <a:gd name="connsiteY2" fmla="*/ 0 h 1021666"/>
              <a:gd name="connsiteX3" fmla="*/ 7104937 w 7509949"/>
              <a:gd name="connsiteY3" fmla="*/ 1002327 h 1021666"/>
              <a:gd name="connsiteX4" fmla="*/ 6703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114939 w 7509949"/>
              <a:gd name="connsiteY3" fmla="*/ 1009648 h 1021666"/>
              <a:gd name="connsiteX4" fmla="*/ 6703 w 7509949"/>
              <a:gd name="connsiteY4" fmla="*/ 1021666 h 1021666"/>
              <a:gd name="connsiteX0" fmla="*/ 6703 w 7509949"/>
              <a:gd name="connsiteY0" fmla="*/ 985070 h 1009648"/>
              <a:gd name="connsiteX1" fmla="*/ 0 w 7509949"/>
              <a:gd name="connsiteY1" fmla="*/ 0 h 1009648"/>
              <a:gd name="connsiteX2" fmla="*/ 7509949 w 7509949"/>
              <a:gd name="connsiteY2" fmla="*/ 0 h 1009648"/>
              <a:gd name="connsiteX3" fmla="*/ 7114939 w 7509949"/>
              <a:gd name="connsiteY3" fmla="*/ 1009648 h 1009648"/>
              <a:gd name="connsiteX4" fmla="*/ 6703 w 7509949"/>
              <a:gd name="connsiteY4" fmla="*/ 985070 h 1009648"/>
              <a:gd name="connsiteX0" fmla="*/ 41709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41709 w 7509949"/>
              <a:gd name="connsiteY4" fmla="*/ 999709 h 1009648"/>
              <a:gd name="connsiteX0" fmla="*/ 11704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11704 w 7509949"/>
              <a:gd name="connsiteY4" fmla="*/ 999709 h 1009648"/>
              <a:gd name="connsiteX0" fmla="*/ 26252 w 7509949"/>
              <a:gd name="connsiteY0" fmla="*/ 1010357 h 1010357"/>
              <a:gd name="connsiteX1" fmla="*/ 0 w 7509949"/>
              <a:gd name="connsiteY1" fmla="*/ 0 h 1010357"/>
              <a:gd name="connsiteX2" fmla="*/ 7509949 w 7509949"/>
              <a:gd name="connsiteY2" fmla="*/ 0 h 1010357"/>
              <a:gd name="connsiteX3" fmla="*/ 7114939 w 7509949"/>
              <a:gd name="connsiteY3" fmla="*/ 1009648 h 1010357"/>
              <a:gd name="connsiteX4" fmla="*/ 26252 w 7509949"/>
              <a:gd name="connsiteY4" fmla="*/ 1010357 h 1010357"/>
              <a:gd name="connsiteX0" fmla="*/ 15341 w 7509949"/>
              <a:gd name="connsiteY0" fmla="*/ 1015681 h 1015681"/>
              <a:gd name="connsiteX1" fmla="*/ 0 w 7509949"/>
              <a:gd name="connsiteY1" fmla="*/ 0 h 1015681"/>
              <a:gd name="connsiteX2" fmla="*/ 7509949 w 7509949"/>
              <a:gd name="connsiteY2" fmla="*/ 0 h 1015681"/>
              <a:gd name="connsiteX3" fmla="*/ 7114939 w 7509949"/>
              <a:gd name="connsiteY3" fmla="*/ 1009648 h 1015681"/>
              <a:gd name="connsiteX4" fmla="*/ 15341 w 7509949"/>
              <a:gd name="connsiteY4" fmla="*/ 1015681 h 1015681"/>
              <a:gd name="connsiteX0" fmla="*/ 523 w 7495131"/>
              <a:gd name="connsiteY0" fmla="*/ 1015681 h 1015681"/>
              <a:gd name="connsiteX1" fmla="*/ 1852 w 7495131"/>
              <a:gd name="connsiteY1" fmla="*/ 9759 h 1015681"/>
              <a:gd name="connsiteX2" fmla="*/ 7495131 w 7495131"/>
              <a:gd name="connsiteY2" fmla="*/ 0 h 1015681"/>
              <a:gd name="connsiteX3" fmla="*/ 7100121 w 7495131"/>
              <a:gd name="connsiteY3" fmla="*/ 1009648 h 1015681"/>
              <a:gd name="connsiteX4" fmla="*/ 523 w 7495131"/>
              <a:gd name="connsiteY4" fmla="*/ 1015681 h 1015681"/>
              <a:gd name="connsiteX0" fmla="*/ 5339 w 7499947"/>
              <a:gd name="connsiteY0" fmla="*/ 1015681 h 1015681"/>
              <a:gd name="connsiteX1" fmla="*/ 0 w 7499947"/>
              <a:gd name="connsiteY1" fmla="*/ 9759 h 1015681"/>
              <a:gd name="connsiteX2" fmla="*/ 7499947 w 7499947"/>
              <a:gd name="connsiteY2" fmla="*/ 0 h 1015681"/>
              <a:gd name="connsiteX3" fmla="*/ 7104937 w 7499947"/>
              <a:gd name="connsiteY3" fmla="*/ 1009648 h 1015681"/>
              <a:gd name="connsiteX4" fmla="*/ 5339 w 7499947"/>
              <a:gd name="connsiteY4" fmla="*/ 1015681 h 1015681"/>
              <a:gd name="connsiteX0" fmla="*/ 2005 w 7496613"/>
              <a:gd name="connsiteY0" fmla="*/ 1015681 h 1015681"/>
              <a:gd name="connsiteX1" fmla="*/ 0 w 7496613"/>
              <a:gd name="connsiteY1" fmla="*/ 14639 h 1015681"/>
              <a:gd name="connsiteX2" fmla="*/ 7496613 w 7496613"/>
              <a:gd name="connsiteY2" fmla="*/ 0 h 1015681"/>
              <a:gd name="connsiteX3" fmla="*/ 7101603 w 7496613"/>
              <a:gd name="connsiteY3" fmla="*/ 1009648 h 1015681"/>
              <a:gd name="connsiteX4" fmla="*/ 2005 w 7496613"/>
              <a:gd name="connsiteY4" fmla="*/ 1015681 h 1015681"/>
              <a:gd name="connsiteX0" fmla="*/ 2005 w 7503281"/>
              <a:gd name="connsiteY0" fmla="*/ 1025440 h 1025440"/>
              <a:gd name="connsiteX1" fmla="*/ 0 w 7503281"/>
              <a:gd name="connsiteY1" fmla="*/ 24398 h 1025440"/>
              <a:gd name="connsiteX2" fmla="*/ 7503281 w 7503281"/>
              <a:gd name="connsiteY2" fmla="*/ 0 h 1025440"/>
              <a:gd name="connsiteX3" fmla="*/ 7101603 w 7503281"/>
              <a:gd name="connsiteY3" fmla="*/ 1019407 h 1025440"/>
              <a:gd name="connsiteX4" fmla="*/ 2005 w 7503281"/>
              <a:gd name="connsiteY4" fmla="*/ 1025440 h 1025440"/>
              <a:gd name="connsiteX0" fmla="*/ 2005 w 7499947"/>
              <a:gd name="connsiteY0" fmla="*/ 1020560 h 1020560"/>
              <a:gd name="connsiteX1" fmla="*/ 0 w 7499947"/>
              <a:gd name="connsiteY1" fmla="*/ 19518 h 1020560"/>
              <a:gd name="connsiteX2" fmla="*/ 7499947 w 7499947"/>
              <a:gd name="connsiteY2" fmla="*/ 0 h 1020560"/>
              <a:gd name="connsiteX3" fmla="*/ 7101603 w 7499947"/>
              <a:gd name="connsiteY3" fmla="*/ 1014527 h 1020560"/>
              <a:gd name="connsiteX4" fmla="*/ 2005 w 7499947"/>
              <a:gd name="connsiteY4" fmla="*/ 1020560 h 10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9947" h="1020560">
                <a:moveTo>
                  <a:pt x="2005" y="1020560"/>
                </a:moveTo>
                <a:cubicBezTo>
                  <a:pt x="-229" y="680005"/>
                  <a:pt x="2234" y="360073"/>
                  <a:pt x="0" y="19518"/>
                </a:cubicBezTo>
                <a:lnTo>
                  <a:pt x="7499947" y="0"/>
                </a:lnTo>
                <a:lnTo>
                  <a:pt x="7101603" y="1014527"/>
                </a:lnTo>
                <a:lnTo>
                  <a:pt x="2005" y="10205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F0B1DC7-3AFD-C242-939A-51E56E2FB4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324" y="6283384"/>
            <a:ext cx="3059092" cy="504749"/>
          </a:xfrm>
          <a:prstGeom prst="rect">
            <a:avLst/>
          </a:prstGeom>
        </p:spPr>
      </p:pic>
    </p:spTree>
    <p:extLst>
      <p:ext uri="{BB962C8B-B14F-4D97-AF65-F5344CB8AC3E}">
        <p14:creationId xmlns:p14="http://schemas.microsoft.com/office/powerpoint/2010/main" val="2990041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Consolas" panose="020B0609020204030204" pitchFamily="49"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151979" y="4599606"/>
            <a:ext cx="3777994" cy="227440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321457">
              <a:lnSpc>
                <a:spcPct val="150000"/>
              </a:lnSpc>
              <a:spcBef>
                <a:spcPts val="844"/>
              </a:spcBef>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Impact</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defTabSz="321457">
              <a:buSzPct val="75000"/>
              <a:defRPr sz="2000">
                <a:latin typeface="Helvetica"/>
                <a:ea typeface="Helvetica"/>
                <a:cs typeface="Helvetica"/>
                <a:sym typeface="Helvetica"/>
              </a:defRPr>
            </a:pPr>
            <a:r>
              <a:rPr lang="en-US" sz="1300">
                <a:latin typeface="Calibri" panose="020F0502020204030204" pitchFamily="34" charset="0"/>
              </a:rPr>
              <a:t>We find </a:t>
            </a:r>
            <a:r>
              <a:rPr lang="en-US" sz="1300" dirty="0">
                <a:latin typeface="Calibri" panose="020F0502020204030204" pitchFamily="34" charset="0"/>
              </a:rPr>
              <a:t>that each state is struggling to update its laws and regulations to adapt to a quickly changing set of dynamics, both natural and human. By comparing each state, this paper highlights opportunities for learning what works and could be tried elsewhere. </a:t>
            </a:r>
            <a:endParaRPr lang="en-US" sz="1266" dirty="0">
              <a:latin typeface="Calibri" panose="020F0502020204030204" pitchFamily="34" charset="0"/>
            </a:endParaRPr>
          </a:p>
          <a:p>
            <a:pPr defTabSz="321457">
              <a:buSzPct val="75000"/>
              <a:defRPr sz="2000">
                <a:latin typeface="Helvetica"/>
                <a:ea typeface="Helvetica"/>
                <a:cs typeface="Helvetica"/>
                <a:sym typeface="Helvetica"/>
              </a:defRPr>
            </a:pPr>
            <a:endParaRPr sz="1266" dirty="0">
              <a:latin typeface="Calibri" panose="020F0502020204030204" pitchFamily="34" charset="0"/>
            </a:endParaRPr>
          </a:p>
          <a:p>
            <a:pPr marL="164945" indent="-164945" defTabSz="321457">
              <a:spcBef>
                <a:spcPts val="844"/>
              </a:spcBef>
              <a:buSzPct val="75000"/>
              <a:buChar char="•"/>
              <a:defRPr sz="2000">
                <a:latin typeface="Helvetica"/>
                <a:ea typeface="Helvetica"/>
                <a:cs typeface="Helvetica"/>
                <a:sym typeface="Helvetica"/>
              </a:defRPr>
            </a:pPr>
            <a:endParaRPr sz="1406" dirty="0"/>
          </a:p>
          <a:p>
            <a:pPr defTabSz="321457">
              <a:spcBef>
                <a:spcPts val="844"/>
              </a:spcBef>
              <a:defRPr sz="2000">
                <a:latin typeface="Times"/>
                <a:ea typeface="Times"/>
                <a:cs typeface="Times"/>
                <a:sym typeface="Times"/>
              </a:defRPr>
            </a:pPr>
            <a:endParaRPr sz="1406" dirty="0"/>
          </a:p>
        </p:txBody>
      </p:sp>
      <p:sp>
        <p:nvSpPr>
          <p:cNvPr id="121" name="Shape 121"/>
          <p:cNvSpPr/>
          <p:nvPr/>
        </p:nvSpPr>
        <p:spPr>
          <a:xfrm>
            <a:off x="257568" y="131672"/>
            <a:ext cx="8240811" cy="118013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spAutoFit/>
          </a:bodyPr>
          <a:lstStyle>
            <a:lvl1pPr algn="l" defTabSz="457200">
              <a:defRPr sz="2700" b="1">
                <a:latin typeface="Helvetica"/>
                <a:ea typeface="Helvetica"/>
                <a:cs typeface="Helvetica"/>
                <a:sym typeface="Helvetica"/>
              </a:defRPr>
            </a:lvl1pPr>
          </a:lstStyle>
          <a:p>
            <a:r>
              <a:rPr lang="en-US" sz="2400" dirty="0">
                <a:latin typeface="Calibri" panose="020F0502020204030204" pitchFamily="34" charset="0"/>
                <a:cs typeface="Calibri" panose="020F0502020204030204" pitchFamily="34" charset="0"/>
              </a:rPr>
              <a:t>Come Hell or High-Water: </a:t>
            </a:r>
          </a:p>
          <a:p>
            <a:r>
              <a:rPr lang="en-US" sz="2400" dirty="0">
                <a:latin typeface="Calibri" panose="020F0502020204030204" pitchFamily="34" charset="0"/>
                <a:cs typeface="Calibri" panose="020F0502020204030204" pitchFamily="34" charset="0"/>
              </a:rPr>
              <a:t>Challenges for Adapting Pacific Northwest Water Law</a:t>
            </a:r>
          </a:p>
          <a:p>
            <a:r>
              <a:rPr lang="en-US" sz="2400" dirty="0">
                <a:latin typeface="Calibri" panose="020F0502020204030204" pitchFamily="34" charset="0"/>
                <a:cs typeface="Calibri" panose="020F0502020204030204" pitchFamily="34" charset="0"/>
              </a:rPr>
              <a:t> </a:t>
            </a:r>
          </a:p>
        </p:txBody>
      </p:sp>
      <p:sp>
        <p:nvSpPr>
          <p:cNvPr id="122" name="Shape 122"/>
          <p:cNvSpPr/>
          <p:nvPr/>
        </p:nvSpPr>
        <p:spPr>
          <a:xfrm>
            <a:off x="151978" y="871949"/>
            <a:ext cx="3777995" cy="174624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Objective</a:t>
            </a:r>
            <a:endParaRPr lang="en-US" sz="1600" dirty="0">
              <a:latin typeface="Calibri" panose="020F0502020204030204" pitchFamily="34" charset="0"/>
              <a:cs typeface="Calibri" panose="020F0502020204030204" pitchFamily="34" charset="0"/>
            </a:endParaRPr>
          </a:p>
          <a:p>
            <a:pPr algn="l"/>
            <a:r>
              <a:rPr lang="en-US" sz="1300" dirty="0">
                <a:latin typeface="Calibri" panose="020F0502020204030204" pitchFamily="34" charset="0"/>
                <a:ea typeface="Times New Roman" panose="02020603050405020304" pitchFamily="18" charset="0"/>
                <a:cs typeface="Calibri" panose="020F0502020204030204" pitchFamily="34" charset="0"/>
              </a:rPr>
              <a:t>This paper examined the challenges facing the four Pacific Northwestern states– Oregon, Washington, Idaho, and Montana–  in adapting their water allocation systems in the face of climate change, tribal water rights, instream flow needs and the Endangered Species Act, transboundary issues, and other drivers of change. </a:t>
            </a:r>
            <a:endParaRPr lang="en-US" sz="1300" dirty="0">
              <a:latin typeface="Calibri" panose="020F0502020204030204" pitchFamily="34" charset="0"/>
              <a:cs typeface="Calibri" panose="020F0502020204030204" pitchFamily="34" charset="0"/>
            </a:endParaRPr>
          </a:p>
        </p:txBody>
      </p:sp>
      <p:sp>
        <p:nvSpPr>
          <p:cNvPr id="123" name="Shape 123"/>
          <p:cNvSpPr/>
          <p:nvPr/>
        </p:nvSpPr>
        <p:spPr>
          <a:xfrm>
            <a:off x="151978" y="2543091"/>
            <a:ext cx="3672405" cy="244201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Approach</a:t>
            </a:r>
            <a:endParaRPr lang="en-US" sz="1600" dirty="0">
              <a:latin typeface="Calibri" panose="020F0502020204030204" pitchFamily="34" charset="0"/>
              <a:cs typeface="Calibri" panose="020F0502020204030204" pitchFamily="34" charset="0"/>
            </a:endParaRPr>
          </a:p>
          <a:p>
            <a:pPr lvl="0" algn="l"/>
            <a:r>
              <a:rPr lang="en-US" sz="1300" dirty="0">
                <a:latin typeface="Calibri" panose="020F0502020204030204" pitchFamily="34" charset="0"/>
                <a:ea typeface="MS Mincho" panose="02020609040205080304" pitchFamily="49" charset="-128"/>
                <a:cs typeface="Calibri" panose="020F0502020204030204" pitchFamily="34" charset="0"/>
              </a:rPr>
              <a:t>As a review, this paper analyzed the federal drivers of change and then focused on each state. We reviewed the background of each state’s water law, then addressed the following: </a:t>
            </a:r>
          </a:p>
          <a:p>
            <a:pPr marL="285750" lvl="0" indent="-285750" algn="l">
              <a:buFont typeface="Arial" panose="020B0604020202020204" pitchFamily="34" charset="0"/>
              <a:buChar char="•"/>
            </a:pPr>
            <a:r>
              <a:rPr lang="en-US" sz="1300" dirty="0">
                <a:latin typeface="Calibri" panose="020F0502020204030204" pitchFamily="34" charset="0"/>
                <a:ea typeface="MS Mincho" panose="02020609040205080304" pitchFamily="49" charset="-128"/>
                <a:cs typeface="Calibri" panose="020F0502020204030204" pitchFamily="34" charset="0"/>
              </a:rPr>
              <a:t>Instream flow rights/water markets/fisheries</a:t>
            </a:r>
          </a:p>
          <a:p>
            <a:pPr marL="285750" lvl="0" indent="-285750" algn="l">
              <a:buFont typeface="Arial" panose="020B0604020202020204" pitchFamily="34" charset="0"/>
              <a:buChar char="•"/>
            </a:pPr>
            <a:r>
              <a:rPr lang="en-US" sz="1300" dirty="0">
                <a:latin typeface="Calibri" panose="020F0502020204030204" pitchFamily="34" charset="0"/>
                <a:ea typeface="MS Mincho" panose="02020609040205080304" pitchFamily="49" charset="-128"/>
                <a:cs typeface="Calibri" panose="020F0502020204030204" pitchFamily="34" charset="0"/>
              </a:rPr>
              <a:t>Tribal water rights</a:t>
            </a:r>
          </a:p>
          <a:p>
            <a:pPr marL="285750" lvl="0" indent="-285750" algn="l">
              <a:buFont typeface="Arial" panose="020B0604020202020204" pitchFamily="34" charset="0"/>
              <a:buChar char="•"/>
            </a:pPr>
            <a:r>
              <a:rPr lang="en-US" sz="1300" dirty="0">
                <a:latin typeface="Calibri" panose="020F0502020204030204" pitchFamily="34" charset="0"/>
                <a:ea typeface="MS Mincho" panose="02020609040205080304" pitchFamily="49" charset="-128"/>
                <a:cs typeface="Calibri" panose="020F0502020204030204" pitchFamily="34" charset="0"/>
              </a:rPr>
              <a:t>Challenges and opportunities for managing water resources, including groundwater</a:t>
            </a:r>
          </a:p>
          <a:p>
            <a:pPr marL="285750" lvl="0" indent="-285750" algn="l">
              <a:buFont typeface="Arial" panose="020B0604020202020204" pitchFamily="34" charset="0"/>
              <a:buChar char="•"/>
            </a:pPr>
            <a:endParaRPr lang="en-US" sz="1300" dirty="0">
              <a:latin typeface="Calibri" panose="020F0502020204030204" pitchFamily="34" charset="0"/>
              <a:ea typeface="MS Mincho" panose="02020609040205080304" pitchFamily="49" charset="-128"/>
              <a:cs typeface="Calibri" panose="020F0502020204030204" pitchFamily="34" charset="0"/>
            </a:endParaRPr>
          </a:p>
          <a:p>
            <a:pPr lvl="0" algn="l"/>
            <a:endParaRPr lang="en-US" sz="1300" dirty="0">
              <a:latin typeface="Calibri" panose="020F0502020204030204" pitchFamily="34" charset="0"/>
              <a:ea typeface="MS Mincho" panose="02020609040205080304" pitchFamily="49" charset="-128"/>
              <a:cs typeface="Calibri" panose="020F0502020204030204" pitchFamily="34" charset="0"/>
            </a:endParaRPr>
          </a:p>
        </p:txBody>
      </p:sp>
      <p:sp>
        <p:nvSpPr>
          <p:cNvPr id="124" name="Shape 124"/>
          <p:cNvSpPr/>
          <p:nvPr/>
        </p:nvSpPr>
        <p:spPr>
          <a:xfrm>
            <a:off x="4671392" y="6141745"/>
            <a:ext cx="4271898" cy="507831"/>
          </a:xfrm>
          <a:prstGeom prst="rect">
            <a:avLst/>
          </a:prstGeom>
          <a:ln w="12700">
            <a:solidFill>
              <a:schemeClr val="accent1"/>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20" tIns="45720" rIns="45720" bIns="45720" anchor="ctr">
            <a:spAutoFit/>
          </a:bodyPr>
          <a:lstStyle>
            <a:lvl1pPr algn="l">
              <a:defRPr sz="1800">
                <a:latin typeface="Helvetica"/>
                <a:ea typeface="Helvetica"/>
                <a:cs typeface="Helvetica"/>
                <a:sym typeface="Helvetica"/>
              </a:defRPr>
            </a:lvl1pPr>
          </a:lstStyle>
          <a:p>
            <a:r>
              <a:rPr lang="en-US" sz="900" dirty="0"/>
              <a:t>Robert T. </a:t>
            </a:r>
            <a:r>
              <a:rPr lang="en-US" sz="900" dirty="0" err="1"/>
              <a:t>Caccese</a:t>
            </a:r>
            <a:r>
              <a:rPr lang="en-US" sz="900" dirty="0"/>
              <a:t> and Lara B. Fowler, Come Hell or High-Water: Challenges for Adapting Pacific Northwest Water Law, 37 Pace </a:t>
            </a:r>
            <a:r>
              <a:rPr lang="en-US" sz="900" dirty="0" err="1"/>
              <a:t>Envtl</a:t>
            </a:r>
            <a:r>
              <a:rPr lang="en-US" sz="900" dirty="0"/>
              <a:t>. L. Rev. 319 (2020) Available at: https://digitalcommons.pace.edu/pelr/vol37/iss2/2</a:t>
            </a:r>
            <a:endParaRPr lang="en-US" sz="844" dirty="0">
              <a:latin typeface="Arial" panose="020B0604020202020204" pitchFamily="34" charset="0"/>
              <a:ea typeface="MS Mincho" panose="02020609040205080304" pitchFamily="49" charset="-128"/>
            </a:endParaRPr>
          </a:p>
        </p:txBody>
      </p:sp>
      <p:sp>
        <p:nvSpPr>
          <p:cNvPr id="8" name="Shape 119">
            <a:extLst>
              <a:ext uri="{FF2B5EF4-FFF2-40B4-BE49-F238E27FC236}">
                <a16:creationId xmlns:a16="http://schemas.microsoft.com/office/drawing/2014/main" id="{D05CE714-975C-5F45-B8FB-334BF21660D6}"/>
              </a:ext>
            </a:extLst>
          </p:cNvPr>
          <p:cNvSpPr/>
          <p:nvPr/>
        </p:nvSpPr>
        <p:spPr>
          <a:xfrm>
            <a:off x="4106281" y="5102124"/>
            <a:ext cx="5037719" cy="95442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spcBef>
                <a:spcPts val="844"/>
              </a:spcBef>
              <a:defRPr sz="1700">
                <a:latin typeface="Helvetica"/>
                <a:ea typeface="Helvetica"/>
                <a:cs typeface="Helvetica"/>
                <a:sym typeface="Helvetica"/>
              </a:defRPr>
            </a:pPr>
            <a:r>
              <a:rPr lang="en-US" sz="1200" b="1" dirty="0">
                <a:solidFill>
                  <a:srgbClr val="0070C0"/>
                </a:solidFill>
                <a:latin typeface="Calibri" panose="020F0502020204030204" pitchFamily="34" charset="0"/>
                <a:cs typeface="Calibri" panose="020F0502020204030204" pitchFamily="34" charset="0"/>
              </a:rPr>
              <a:t>Upper figure: </a:t>
            </a:r>
            <a:r>
              <a:rPr lang="en-US" sz="1200" dirty="0">
                <a:solidFill>
                  <a:srgbClr val="0070C0"/>
                </a:solidFill>
                <a:latin typeface="Calibri" panose="020F0502020204030204" pitchFamily="34" charset="0"/>
                <a:cs typeface="Calibri" panose="020F0502020204030204" pitchFamily="34" charset="0"/>
              </a:rPr>
              <a:t>four states examined in this paper</a:t>
            </a:r>
          </a:p>
          <a:p>
            <a:pPr defTabSz="321457">
              <a:spcBef>
                <a:spcPts val="844"/>
              </a:spcBef>
              <a:defRPr sz="1700">
                <a:latin typeface="Helvetica"/>
                <a:ea typeface="Helvetica"/>
                <a:cs typeface="Helvetica"/>
                <a:sym typeface="Helvetica"/>
              </a:defRPr>
            </a:pPr>
            <a:r>
              <a:rPr lang="en-US" sz="1200" b="1" dirty="0">
                <a:solidFill>
                  <a:srgbClr val="0070C0"/>
                </a:solidFill>
                <a:latin typeface="Calibri" panose="020F0502020204030204" pitchFamily="34" charset="0"/>
                <a:cs typeface="Calibri" panose="020F0502020204030204" pitchFamily="34" charset="0"/>
              </a:rPr>
              <a:t>Lower figure: </a:t>
            </a:r>
            <a:r>
              <a:rPr lang="en-US" sz="1200" dirty="0">
                <a:solidFill>
                  <a:srgbClr val="0070C0"/>
                </a:solidFill>
                <a:latin typeface="Calibri" panose="020F0502020204030204" pitchFamily="34" charset="0"/>
                <a:cs typeface="Calibri" panose="020F0502020204030204" pitchFamily="34" charset="0"/>
              </a:rPr>
              <a:t>Columbia River Drainage Basin. </a:t>
            </a:r>
          </a:p>
          <a:p>
            <a:pPr defTabSz="321457">
              <a:spcBef>
                <a:spcPts val="844"/>
              </a:spcBef>
              <a:defRPr sz="1700">
                <a:latin typeface="Helvetica"/>
                <a:ea typeface="Helvetica"/>
                <a:cs typeface="Helvetica"/>
                <a:sym typeface="Helvetica"/>
              </a:defRPr>
            </a:pPr>
            <a:r>
              <a:rPr lang="en-US" sz="1000" dirty="0">
                <a:solidFill>
                  <a:srgbClr val="0070C0"/>
                </a:solidFill>
                <a:latin typeface="Calibri" panose="020F0502020204030204" pitchFamily="34" charset="0"/>
                <a:cs typeface="Calibri" panose="020F0502020204030204" pitchFamily="34" charset="0"/>
              </a:rPr>
              <a:t>Map from WSU, Columbia River Basin Ethnic History Archives Home Page, https://content.libraries.wsu.edu/customizations/collection/cchm/pages/img/crbasin_map.jpg</a:t>
            </a:r>
          </a:p>
        </p:txBody>
      </p:sp>
      <p:pic>
        <p:nvPicPr>
          <p:cNvPr id="3" name="Picture 2">
            <a:extLst>
              <a:ext uri="{FF2B5EF4-FFF2-40B4-BE49-F238E27FC236}">
                <a16:creationId xmlns:a16="http://schemas.microsoft.com/office/drawing/2014/main" id="{73197639-7236-4812-9775-9ED3EFAC82DE}"/>
              </a:ext>
            </a:extLst>
          </p:cNvPr>
          <p:cNvPicPr>
            <a:picLocks noChangeAspect="1"/>
          </p:cNvPicPr>
          <p:nvPr/>
        </p:nvPicPr>
        <p:blipFill>
          <a:blip r:embed="rId2"/>
          <a:stretch>
            <a:fillRect/>
          </a:stretch>
        </p:blipFill>
        <p:spPr>
          <a:xfrm>
            <a:off x="5092964" y="871949"/>
            <a:ext cx="2441941" cy="1240351"/>
          </a:xfrm>
          <a:prstGeom prst="rect">
            <a:avLst/>
          </a:prstGeom>
        </p:spPr>
      </p:pic>
      <p:pic>
        <p:nvPicPr>
          <p:cNvPr id="5" name="Picture 4">
            <a:extLst>
              <a:ext uri="{FF2B5EF4-FFF2-40B4-BE49-F238E27FC236}">
                <a16:creationId xmlns:a16="http://schemas.microsoft.com/office/drawing/2014/main" id="{C593039D-FE74-4F08-ADA9-69484C42E2B9}"/>
              </a:ext>
            </a:extLst>
          </p:cNvPr>
          <p:cNvPicPr>
            <a:picLocks noChangeAspect="1"/>
          </p:cNvPicPr>
          <p:nvPr/>
        </p:nvPicPr>
        <p:blipFill>
          <a:blip r:embed="rId3"/>
          <a:stretch>
            <a:fillRect/>
          </a:stretch>
        </p:blipFill>
        <p:spPr>
          <a:xfrm>
            <a:off x="4971899" y="2112300"/>
            <a:ext cx="2684070" cy="2985877"/>
          </a:xfrm>
          <a:prstGeom prst="rect">
            <a:avLst/>
          </a:prstGeom>
        </p:spPr>
      </p:pic>
    </p:spTree>
    <p:extLst>
      <p:ext uri="{BB962C8B-B14F-4D97-AF65-F5344CB8AC3E}">
        <p14:creationId xmlns:p14="http://schemas.microsoft.com/office/powerpoint/2010/main" val="545559921"/>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7586</TotalTime>
  <Words>280</Words>
  <Application>Microsoft Office PowerPoint</Application>
  <PresentationFormat>On-screen Show (4:3)</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Franklin Gothic Book</vt:lpstr>
      <vt:lpstr>Franklin Gothic Medium</vt:lpstr>
      <vt:lpstr>Helvetica</vt:lpstr>
      <vt:lpstr>Times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Kostadinova, Katerina Lubomirova</dc:creator>
  <cp:lastModifiedBy>Karen Fisher-Vanden</cp:lastModifiedBy>
  <cp:revision>42</cp:revision>
  <dcterms:created xsi:type="dcterms:W3CDTF">2019-03-01T18:13:06Z</dcterms:created>
  <dcterms:modified xsi:type="dcterms:W3CDTF">2021-02-13T04:54:59Z</dcterms:modified>
</cp:coreProperties>
</file>