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54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3" d="100"/>
          <a:sy n="103" d="100"/>
        </p:scale>
        <p:origin x="3968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11F407F-4720-3447-B3AC-48AC9F06B2A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C64E45-22C5-9D40-B384-2C2641140C8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43725-08A4-3A4F-8255-00E515518CFE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980D98-158C-694F-AB9E-A3962129EE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7E1A1D-D976-6E48-89CE-AC4E3DE2CBF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15F20-EC74-8D4A-8A82-153985E0F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35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50CEA-DB02-1E44-B6FE-2734D2961219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09D698-46D6-5C4D-A939-89D29C810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0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9455" y="1865600"/>
            <a:ext cx="8405090" cy="1006909"/>
          </a:xfrm>
        </p:spPr>
        <p:txBody>
          <a:bodyPr>
            <a:normAutofit/>
          </a:bodyPr>
          <a:lstStyle>
            <a:lvl1pPr marL="0" indent="0" algn="ctr">
              <a:buNone/>
              <a:defRPr sz="2800" b="0" i="0">
                <a:latin typeface="Franklin Gothic Book" panose="020B05030201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26EE851-960B-9C4F-B3CA-98628BDCAA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361382" y="6356350"/>
            <a:ext cx="1606550" cy="365125"/>
          </a:xfrm>
          <a:prstGeom prst="rect">
            <a:avLst/>
          </a:prstGeom>
        </p:spPr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00D336A7-0749-BA42-B823-8C6AEF2E0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3600" b="0" i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CC6439DC-5A31-EA45-ABF9-1EE90B0E4F7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24000" y="3453246"/>
            <a:ext cx="6096000" cy="1965325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List of authors / presenters… </a:t>
            </a:r>
          </a:p>
        </p:txBody>
      </p:sp>
    </p:spTree>
    <p:extLst>
      <p:ext uri="{BB962C8B-B14F-4D97-AF65-F5344CB8AC3E}">
        <p14:creationId xmlns:p14="http://schemas.microsoft.com/office/powerpoint/2010/main" val="3808242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latin typeface="+mj-lt"/>
                <a:cs typeface="Consolas" panose="020B0609020204030204" pitchFamily="49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455" y="1819564"/>
            <a:ext cx="8405090" cy="410094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5003EB-1F06-1248-9D9F-9B45093E8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/>
          <a:lstStyle/>
          <a:p>
            <a:fld id="{527656E7-C9F3-4A8C-A8B7-FE3985EF47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567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51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379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421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77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8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27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892969" y="1151930"/>
            <a:ext cx="7358063" cy="2321719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892969" y="3536156"/>
            <a:ext cx="7358063" cy="794742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250"/>
            </a:lvl1pPr>
            <a:lvl2pPr marL="0" indent="160729" algn="ctr">
              <a:spcBef>
                <a:spcPts val="0"/>
              </a:spcBef>
              <a:buSzTx/>
              <a:buNone/>
              <a:defRPr sz="2250"/>
            </a:lvl2pPr>
            <a:lvl3pPr marL="0" indent="321457" algn="ctr">
              <a:spcBef>
                <a:spcPts val="0"/>
              </a:spcBef>
              <a:buSzTx/>
              <a:buNone/>
              <a:defRPr sz="2250"/>
            </a:lvl3pPr>
            <a:lvl4pPr marL="0" indent="482186" algn="ctr">
              <a:spcBef>
                <a:spcPts val="0"/>
              </a:spcBef>
              <a:buSzTx/>
              <a:buNone/>
              <a:defRPr sz="2250"/>
            </a:lvl4pPr>
            <a:lvl5pPr marL="0" indent="642915" algn="ctr">
              <a:spcBef>
                <a:spcPts val="0"/>
              </a:spcBef>
              <a:buSzTx/>
              <a:buNone/>
              <a:defRPr sz="225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418248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9455" y="357889"/>
            <a:ext cx="840509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9455" y="1825626"/>
            <a:ext cx="8405090" cy="4094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arallelogram 3">
            <a:extLst>
              <a:ext uri="{FF2B5EF4-FFF2-40B4-BE49-F238E27FC236}">
                <a16:creationId xmlns:a16="http://schemas.microsoft.com/office/drawing/2014/main" id="{78D9947D-075A-2D40-91C0-65D76D8FC7D1}"/>
              </a:ext>
            </a:extLst>
          </p:cNvPr>
          <p:cNvSpPr/>
          <p:nvPr userDrawn="1"/>
        </p:nvSpPr>
        <p:spPr>
          <a:xfrm flipH="1" flipV="1">
            <a:off x="6867884" y="6202615"/>
            <a:ext cx="2276115" cy="655384"/>
          </a:xfrm>
          <a:custGeom>
            <a:avLst/>
            <a:gdLst>
              <a:gd name="connsiteX0" fmla="*/ 0 w 7498080"/>
              <a:gd name="connsiteY0" fmla="*/ 1021666 h 1021666"/>
              <a:gd name="connsiteX1" fmla="*/ 255417 w 7498080"/>
              <a:gd name="connsiteY1" fmla="*/ 0 h 1021666"/>
              <a:gd name="connsiteX2" fmla="*/ 7498080 w 7498080"/>
              <a:gd name="connsiteY2" fmla="*/ 0 h 1021666"/>
              <a:gd name="connsiteX3" fmla="*/ 7242664 w 7498080"/>
              <a:gd name="connsiteY3" fmla="*/ 1021666 h 1021666"/>
              <a:gd name="connsiteX4" fmla="*/ 0 w 7498080"/>
              <a:gd name="connsiteY4" fmla="*/ 1021666 h 1021666"/>
              <a:gd name="connsiteX0" fmla="*/ 11869 w 7509949"/>
              <a:gd name="connsiteY0" fmla="*/ 1021666 h 1021666"/>
              <a:gd name="connsiteX1" fmla="*/ 0 w 7509949"/>
              <a:gd name="connsiteY1" fmla="*/ 0 h 1021666"/>
              <a:gd name="connsiteX2" fmla="*/ 7509949 w 7509949"/>
              <a:gd name="connsiteY2" fmla="*/ 0 h 1021666"/>
              <a:gd name="connsiteX3" fmla="*/ 7254533 w 7509949"/>
              <a:gd name="connsiteY3" fmla="*/ 1021666 h 1021666"/>
              <a:gd name="connsiteX4" fmla="*/ 11869 w 7509949"/>
              <a:gd name="connsiteY4" fmla="*/ 1021666 h 1021666"/>
              <a:gd name="connsiteX0" fmla="*/ 6703 w 7509949"/>
              <a:gd name="connsiteY0" fmla="*/ 1021666 h 1021666"/>
              <a:gd name="connsiteX1" fmla="*/ 0 w 7509949"/>
              <a:gd name="connsiteY1" fmla="*/ 0 h 1021666"/>
              <a:gd name="connsiteX2" fmla="*/ 7509949 w 7509949"/>
              <a:gd name="connsiteY2" fmla="*/ 0 h 1021666"/>
              <a:gd name="connsiteX3" fmla="*/ 7254533 w 7509949"/>
              <a:gd name="connsiteY3" fmla="*/ 1021666 h 1021666"/>
              <a:gd name="connsiteX4" fmla="*/ 6703 w 7509949"/>
              <a:gd name="connsiteY4" fmla="*/ 1021666 h 1021666"/>
              <a:gd name="connsiteX0" fmla="*/ 6703 w 7509949"/>
              <a:gd name="connsiteY0" fmla="*/ 1021666 h 1031605"/>
              <a:gd name="connsiteX1" fmla="*/ 0 w 7509949"/>
              <a:gd name="connsiteY1" fmla="*/ 0 h 1031605"/>
              <a:gd name="connsiteX2" fmla="*/ 7509949 w 7509949"/>
              <a:gd name="connsiteY2" fmla="*/ 0 h 1031605"/>
              <a:gd name="connsiteX3" fmla="*/ 7094935 w 7509949"/>
              <a:gd name="connsiteY3" fmla="*/ 1031605 h 1031605"/>
              <a:gd name="connsiteX4" fmla="*/ 6703 w 7509949"/>
              <a:gd name="connsiteY4" fmla="*/ 1021666 h 1031605"/>
              <a:gd name="connsiteX0" fmla="*/ 6703 w 8777227"/>
              <a:gd name="connsiteY0" fmla="*/ 1026603 h 1036542"/>
              <a:gd name="connsiteX1" fmla="*/ 0 w 8777227"/>
              <a:gd name="connsiteY1" fmla="*/ 4937 h 1036542"/>
              <a:gd name="connsiteX2" fmla="*/ 8777227 w 8777227"/>
              <a:gd name="connsiteY2" fmla="*/ 0 h 1036542"/>
              <a:gd name="connsiteX3" fmla="*/ 7094935 w 8777227"/>
              <a:gd name="connsiteY3" fmla="*/ 1036542 h 1036542"/>
              <a:gd name="connsiteX4" fmla="*/ 6703 w 8777227"/>
              <a:gd name="connsiteY4" fmla="*/ 1026603 h 1036542"/>
              <a:gd name="connsiteX0" fmla="*/ 6703 w 8777227"/>
              <a:gd name="connsiteY0" fmla="*/ 1026603 h 1026603"/>
              <a:gd name="connsiteX1" fmla="*/ 0 w 8777227"/>
              <a:gd name="connsiteY1" fmla="*/ 4937 h 1026603"/>
              <a:gd name="connsiteX2" fmla="*/ 8777227 w 8777227"/>
              <a:gd name="connsiteY2" fmla="*/ 0 h 1026603"/>
              <a:gd name="connsiteX3" fmla="*/ 7293664 w 8777227"/>
              <a:gd name="connsiteY3" fmla="*/ 1023546 h 1026603"/>
              <a:gd name="connsiteX4" fmla="*/ 6703 w 8777227"/>
              <a:gd name="connsiteY4" fmla="*/ 1026603 h 1026603"/>
              <a:gd name="connsiteX0" fmla="*/ 6703 w 8739273"/>
              <a:gd name="connsiteY0" fmla="*/ 1021666 h 1021666"/>
              <a:gd name="connsiteX1" fmla="*/ 0 w 8739273"/>
              <a:gd name="connsiteY1" fmla="*/ 0 h 1021666"/>
              <a:gd name="connsiteX2" fmla="*/ 8739273 w 8739273"/>
              <a:gd name="connsiteY2" fmla="*/ 2722 h 1021666"/>
              <a:gd name="connsiteX3" fmla="*/ 7293664 w 8739273"/>
              <a:gd name="connsiteY3" fmla="*/ 1018609 h 1021666"/>
              <a:gd name="connsiteX4" fmla="*/ 6703 w 8739273"/>
              <a:gd name="connsiteY4" fmla="*/ 1021666 h 1021666"/>
              <a:gd name="connsiteX0" fmla="*/ 6703 w 8739273"/>
              <a:gd name="connsiteY0" fmla="*/ 1021666 h 1025171"/>
              <a:gd name="connsiteX1" fmla="*/ 0 w 8739273"/>
              <a:gd name="connsiteY1" fmla="*/ 0 h 1025171"/>
              <a:gd name="connsiteX2" fmla="*/ 8739273 w 8739273"/>
              <a:gd name="connsiteY2" fmla="*/ 2722 h 1025171"/>
              <a:gd name="connsiteX3" fmla="*/ 7277558 w 8739273"/>
              <a:gd name="connsiteY3" fmla="*/ 1025171 h 1025171"/>
              <a:gd name="connsiteX4" fmla="*/ 6703 w 8739273"/>
              <a:gd name="connsiteY4" fmla="*/ 1021666 h 1025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39273" h="1025171">
                <a:moveTo>
                  <a:pt x="6703" y="1021666"/>
                </a:moveTo>
                <a:cubicBezTo>
                  <a:pt x="4469" y="681111"/>
                  <a:pt x="2234" y="340555"/>
                  <a:pt x="0" y="0"/>
                </a:cubicBezTo>
                <a:lnTo>
                  <a:pt x="8739273" y="2722"/>
                </a:lnTo>
                <a:lnTo>
                  <a:pt x="7277558" y="1025171"/>
                </a:lnTo>
                <a:lnTo>
                  <a:pt x="6703" y="1021666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9131C2EA-A59D-5D44-9A50-C8943EB21D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F518F-6B44-FA43-A94E-1E50ED6571CB}" type="datetime1">
              <a:rPr lang="en-US" smtClean="0"/>
              <a:t>1/23/2021</a:t>
            </a:fld>
            <a:endParaRPr lang="en-US"/>
          </a:p>
        </p:txBody>
      </p:sp>
      <p:sp>
        <p:nvSpPr>
          <p:cNvPr id="13" name="Parallelogram 3">
            <a:extLst>
              <a:ext uri="{FF2B5EF4-FFF2-40B4-BE49-F238E27FC236}">
                <a16:creationId xmlns:a16="http://schemas.microsoft.com/office/drawing/2014/main" id="{562C0EFF-BD7A-1541-9337-745DD8AF0B5A}"/>
              </a:ext>
            </a:extLst>
          </p:cNvPr>
          <p:cNvSpPr/>
          <p:nvPr userDrawn="1"/>
        </p:nvSpPr>
        <p:spPr>
          <a:xfrm>
            <a:off x="-3485" y="6201683"/>
            <a:ext cx="7142431" cy="664042"/>
          </a:xfrm>
          <a:custGeom>
            <a:avLst/>
            <a:gdLst>
              <a:gd name="connsiteX0" fmla="*/ 0 w 7498080"/>
              <a:gd name="connsiteY0" fmla="*/ 1021666 h 1021666"/>
              <a:gd name="connsiteX1" fmla="*/ 255417 w 7498080"/>
              <a:gd name="connsiteY1" fmla="*/ 0 h 1021666"/>
              <a:gd name="connsiteX2" fmla="*/ 7498080 w 7498080"/>
              <a:gd name="connsiteY2" fmla="*/ 0 h 1021666"/>
              <a:gd name="connsiteX3" fmla="*/ 7242664 w 7498080"/>
              <a:gd name="connsiteY3" fmla="*/ 1021666 h 1021666"/>
              <a:gd name="connsiteX4" fmla="*/ 0 w 7498080"/>
              <a:gd name="connsiteY4" fmla="*/ 1021666 h 1021666"/>
              <a:gd name="connsiteX0" fmla="*/ 11869 w 7509949"/>
              <a:gd name="connsiteY0" fmla="*/ 1021666 h 1021666"/>
              <a:gd name="connsiteX1" fmla="*/ 0 w 7509949"/>
              <a:gd name="connsiteY1" fmla="*/ 0 h 1021666"/>
              <a:gd name="connsiteX2" fmla="*/ 7509949 w 7509949"/>
              <a:gd name="connsiteY2" fmla="*/ 0 h 1021666"/>
              <a:gd name="connsiteX3" fmla="*/ 7254533 w 7509949"/>
              <a:gd name="connsiteY3" fmla="*/ 1021666 h 1021666"/>
              <a:gd name="connsiteX4" fmla="*/ 11869 w 7509949"/>
              <a:gd name="connsiteY4" fmla="*/ 1021666 h 1021666"/>
              <a:gd name="connsiteX0" fmla="*/ 6703 w 7509949"/>
              <a:gd name="connsiteY0" fmla="*/ 1021666 h 1021666"/>
              <a:gd name="connsiteX1" fmla="*/ 0 w 7509949"/>
              <a:gd name="connsiteY1" fmla="*/ 0 h 1021666"/>
              <a:gd name="connsiteX2" fmla="*/ 7509949 w 7509949"/>
              <a:gd name="connsiteY2" fmla="*/ 0 h 1021666"/>
              <a:gd name="connsiteX3" fmla="*/ 7254533 w 7509949"/>
              <a:gd name="connsiteY3" fmla="*/ 1021666 h 1021666"/>
              <a:gd name="connsiteX4" fmla="*/ 6703 w 7509949"/>
              <a:gd name="connsiteY4" fmla="*/ 1021666 h 1021666"/>
              <a:gd name="connsiteX0" fmla="*/ 6703 w 7509949"/>
              <a:gd name="connsiteY0" fmla="*/ 1021666 h 1031605"/>
              <a:gd name="connsiteX1" fmla="*/ 0 w 7509949"/>
              <a:gd name="connsiteY1" fmla="*/ 0 h 1031605"/>
              <a:gd name="connsiteX2" fmla="*/ 7509949 w 7509949"/>
              <a:gd name="connsiteY2" fmla="*/ 0 h 1031605"/>
              <a:gd name="connsiteX3" fmla="*/ 7094935 w 7509949"/>
              <a:gd name="connsiteY3" fmla="*/ 1031605 h 1031605"/>
              <a:gd name="connsiteX4" fmla="*/ 6703 w 7509949"/>
              <a:gd name="connsiteY4" fmla="*/ 1021666 h 1031605"/>
              <a:gd name="connsiteX0" fmla="*/ 6703 w 7509949"/>
              <a:gd name="connsiteY0" fmla="*/ 1021666 h 1021666"/>
              <a:gd name="connsiteX1" fmla="*/ 0 w 7509949"/>
              <a:gd name="connsiteY1" fmla="*/ 0 h 1021666"/>
              <a:gd name="connsiteX2" fmla="*/ 7509949 w 7509949"/>
              <a:gd name="connsiteY2" fmla="*/ 0 h 1021666"/>
              <a:gd name="connsiteX3" fmla="*/ 7104937 w 7509949"/>
              <a:gd name="connsiteY3" fmla="*/ 1002327 h 1021666"/>
              <a:gd name="connsiteX4" fmla="*/ 6703 w 7509949"/>
              <a:gd name="connsiteY4" fmla="*/ 1021666 h 1021666"/>
              <a:gd name="connsiteX0" fmla="*/ 6703 w 7509949"/>
              <a:gd name="connsiteY0" fmla="*/ 1021666 h 1021666"/>
              <a:gd name="connsiteX1" fmla="*/ 0 w 7509949"/>
              <a:gd name="connsiteY1" fmla="*/ 0 h 1021666"/>
              <a:gd name="connsiteX2" fmla="*/ 7509949 w 7509949"/>
              <a:gd name="connsiteY2" fmla="*/ 0 h 1021666"/>
              <a:gd name="connsiteX3" fmla="*/ 7114939 w 7509949"/>
              <a:gd name="connsiteY3" fmla="*/ 1009648 h 1021666"/>
              <a:gd name="connsiteX4" fmla="*/ 6703 w 7509949"/>
              <a:gd name="connsiteY4" fmla="*/ 1021666 h 1021666"/>
              <a:gd name="connsiteX0" fmla="*/ 6703 w 7509949"/>
              <a:gd name="connsiteY0" fmla="*/ 985070 h 1009648"/>
              <a:gd name="connsiteX1" fmla="*/ 0 w 7509949"/>
              <a:gd name="connsiteY1" fmla="*/ 0 h 1009648"/>
              <a:gd name="connsiteX2" fmla="*/ 7509949 w 7509949"/>
              <a:gd name="connsiteY2" fmla="*/ 0 h 1009648"/>
              <a:gd name="connsiteX3" fmla="*/ 7114939 w 7509949"/>
              <a:gd name="connsiteY3" fmla="*/ 1009648 h 1009648"/>
              <a:gd name="connsiteX4" fmla="*/ 6703 w 7509949"/>
              <a:gd name="connsiteY4" fmla="*/ 985070 h 1009648"/>
              <a:gd name="connsiteX0" fmla="*/ 41709 w 7509949"/>
              <a:gd name="connsiteY0" fmla="*/ 999709 h 1009648"/>
              <a:gd name="connsiteX1" fmla="*/ 0 w 7509949"/>
              <a:gd name="connsiteY1" fmla="*/ 0 h 1009648"/>
              <a:gd name="connsiteX2" fmla="*/ 7509949 w 7509949"/>
              <a:gd name="connsiteY2" fmla="*/ 0 h 1009648"/>
              <a:gd name="connsiteX3" fmla="*/ 7114939 w 7509949"/>
              <a:gd name="connsiteY3" fmla="*/ 1009648 h 1009648"/>
              <a:gd name="connsiteX4" fmla="*/ 41709 w 7509949"/>
              <a:gd name="connsiteY4" fmla="*/ 999709 h 1009648"/>
              <a:gd name="connsiteX0" fmla="*/ 11704 w 7509949"/>
              <a:gd name="connsiteY0" fmla="*/ 999709 h 1009648"/>
              <a:gd name="connsiteX1" fmla="*/ 0 w 7509949"/>
              <a:gd name="connsiteY1" fmla="*/ 0 h 1009648"/>
              <a:gd name="connsiteX2" fmla="*/ 7509949 w 7509949"/>
              <a:gd name="connsiteY2" fmla="*/ 0 h 1009648"/>
              <a:gd name="connsiteX3" fmla="*/ 7114939 w 7509949"/>
              <a:gd name="connsiteY3" fmla="*/ 1009648 h 1009648"/>
              <a:gd name="connsiteX4" fmla="*/ 11704 w 7509949"/>
              <a:gd name="connsiteY4" fmla="*/ 999709 h 1009648"/>
              <a:gd name="connsiteX0" fmla="*/ 26252 w 7509949"/>
              <a:gd name="connsiteY0" fmla="*/ 1010357 h 1010357"/>
              <a:gd name="connsiteX1" fmla="*/ 0 w 7509949"/>
              <a:gd name="connsiteY1" fmla="*/ 0 h 1010357"/>
              <a:gd name="connsiteX2" fmla="*/ 7509949 w 7509949"/>
              <a:gd name="connsiteY2" fmla="*/ 0 h 1010357"/>
              <a:gd name="connsiteX3" fmla="*/ 7114939 w 7509949"/>
              <a:gd name="connsiteY3" fmla="*/ 1009648 h 1010357"/>
              <a:gd name="connsiteX4" fmla="*/ 26252 w 7509949"/>
              <a:gd name="connsiteY4" fmla="*/ 1010357 h 1010357"/>
              <a:gd name="connsiteX0" fmla="*/ 15341 w 7509949"/>
              <a:gd name="connsiteY0" fmla="*/ 1015681 h 1015681"/>
              <a:gd name="connsiteX1" fmla="*/ 0 w 7509949"/>
              <a:gd name="connsiteY1" fmla="*/ 0 h 1015681"/>
              <a:gd name="connsiteX2" fmla="*/ 7509949 w 7509949"/>
              <a:gd name="connsiteY2" fmla="*/ 0 h 1015681"/>
              <a:gd name="connsiteX3" fmla="*/ 7114939 w 7509949"/>
              <a:gd name="connsiteY3" fmla="*/ 1009648 h 1015681"/>
              <a:gd name="connsiteX4" fmla="*/ 15341 w 7509949"/>
              <a:gd name="connsiteY4" fmla="*/ 1015681 h 1015681"/>
              <a:gd name="connsiteX0" fmla="*/ 523 w 7495131"/>
              <a:gd name="connsiteY0" fmla="*/ 1015681 h 1015681"/>
              <a:gd name="connsiteX1" fmla="*/ 1852 w 7495131"/>
              <a:gd name="connsiteY1" fmla="*/ 9759 h 1015681"/>
              <a:gd name="connsiteX2" fmla="*/ 7495131 w 7495131"/>
              <a:gd name="connsiteY2" fmla="*/ 0 h 1015681"/>
              <a:gd name="connsiteX3" fmla="*/ 7100121 w 7495131"/>
              <a:gd name="connsiteY3" fmla="*/ 1009648 h 1015681"/>
              <a:gd name="connsiteX4" fmla="*/ 523 w 7495131"/>
              <a:gd name="connsiteY4" fmla="*/ 1015681 h 1015681"/>
              <a:gd name="connsiteX0" fmla="*/ 5339 w 7499947"/>
              <a:gd name="connsiteY0" fmla="*/ 1015681 h 1015681"/>
              <a:gd name="connsiteX1" fmla="*/ 0 w 7499947"/>
              <a:gd name="connsiteY1" fmla="*/ 9759 h 1015681"/>
              <a:gd name="connsiteX2" fmla="*/ 7499947 w 7499947"/>
              <a:gd name="connsiteY2" fmla="*/ 0 h 1015681"/>
              <a:gd name="connsiteX3" fmla="*/ 7104937 w 7499947"/>
              <a:gd name="connsiteY3" fmla="*/ 1009648 h 1015681"/>
              <a:gd name="connsiteX4" fmla="*/ 5339 w 7499947"/>
              <a:gd name="connsiteY4" fmla="*/ 1015681 h 1015681"/>
              <a:gd name="connsiteX0" fmla="*/ 2005 w 7496613"/>
              <a:gd name="connsiteY0" fmla="*/ 1015681 h 1015681"/>
              <a:gd name="connsiteX1" fmla="*/ 0 w 7496613"/>
              <a:gd name="connsiteY1" fmla="*/ 14639 h 1015681"/>
              <a:gd name="connsiteX2" fmla="*/ 7496613 w 7496613"/>
              <a:gd name="connsiteY2" fmla="*/ 0 h 1015681"/>
              <a:gd name="connsiteX3" fmla="*/ 7101603 w 7496613"/>
              <a:gd name="connsiteY3" fmla="*/ 1009648 h 1015681"/>
              <a:gd name="connsiteX4" fmla="*/ 2005 w 7496613"/>
              <a:gd name="connsiteY4" fmla="*/ 1015681 h 1015681"/>
              <a:gd name="connsiteX0" fmla="*/ 2005 w 7503281"/>
              <a:gd name="connsiteY0" fmla="*/ 1025440 h 1025440"/>
              <a:gd name="connsiteX1" fmla="*/ 0 w 7503281"/>
              <a:gd name="connsiteY1" fmla="*/ 24398 h 1025440"/>
              <a:gd name="connsiteX2" fmla="*/ 7503281 w 7503281"/>
              <a:gd name="connsiteY2" fmla="*/ 0 h 1025440"/>
              <a:gd name="connsiteX3" fmla="*/ 7101603 w 7503281"/>
              <a:gd name="connsiteY3" fmla="*/ 1019407 h 1025440"/>
              <a:gd name="connsiteX4" fmla="*/ 2005 w 7503281"/>
              <a:gd name="connsiteY4" fmla="*/ 1025440 h 1025440"/>
              <a:gd name="connsiteX0" fmla="*/ 2005 w 7499947"/>
              <a:gd name="connsiteY0" fmla="*/ 1020560 h 1020560"/>
              <a:gd name="connsiteX1" fmla="*/ 0 w 7499947"/>
              <a:gd name="connsiteY1" fmla="*/ 19518 h 1020560"/>
              <a:gd name="connsiteX2" fmla="*/ 7499947 w 7499947"/>
              <a:gd name="connsiteY2" fmla="*/ 0 h 1020560"/>
              <a:gd name="connsiteX3" fmla="*/ 7101603 w 7499947"/>
              <a:gd name="connsiteY3" fmla="*/ 1014527 h 1020560"/>
              <a:gd name="connsiteX4" fmla="*/ 2005 w 7499947"/>
              <a:gd name="connsiteY4" fmla="*/ 1020560 h 1020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99947" h="1020560">
                <a:moveTo>
                  <a:pt x="2005" y="1020560"/>
                </a:moveTo>
                <a:cubicBezTo>
                  <a:pt x="-229" y="680005"/>
                  <a:pt x="2234" y="360073"/>
                  <a:pt x="0" y="19518"/>
                </a:cubicBezTo>
                <a:lnTo>
                  <a:pt x="7499947" y="0"/>
                </a:lnTo>
                <a:lnTo>
                  <a:pt x="7101603" y="1014527"/>
                </a:lnTo>
                <a:lnTo>
                  <a:pt x="2005" y="10205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F0B1DC7-3AFD-C242-939A-51E56E2FB4E3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" y="6283384"/>
            <a:ext cx="3059092" cy="504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0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80" r:id="rId7"/>
    <p:sldLayoutId id="2147483681" r:id="rId8"/>
    <p:sldLayoutId id="2147483682" r:id="rId9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Consolas" panose="020B0609020204030204" pitchFamily="49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CFD467C-23AA-4DE3-AAB6-0CC6FD7B34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906" t="2965" r="5165"/>
          <a:stretch/>
        </p:blipFill>
        <p:spPr>
          <a:xfrm>
            <a:off x="4910246" y="807919"/>
            <a:ext cx="3096994" cy="2651760"/>
          </a:xfrm>
          <a:prstGeom prst="rect">
            <a:avLst/>
          </a:prstGeom>
        </p:spPr>
      </p:pic>
      <p:sp>
        <p:nvSpPr>
          <p:cNvPr id="120" name="Shape 120"/>
          <p:cNvSpPr/>
          <p:nvPr/>
        </p:nvSpPr>
        <p:spPr>
          <a:xfrm>
            <a:off x="257567" y="3473405"/>
            <a:ext cx="4347989" cy="3264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defTabSz="321457">
              <a:lnSpc>
                <a:spcPct val="150000"/>
              </a:lnSpc>
              <a:spcBef>
                <a:spcPts val="844"/>
              </a:spcBef>
              <a:defRPr sz="2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dirty="0">
                <a:latin typeface="Calibri" panose="020F0502020204030204" pitchFamily="34" charset="0"/>
                <a:cs typeface="Calibri" panose="020F0502020204030204" pitchFamily="34" charset="0"/>
              </a:rPr>
              <a:t>Impact</a:t>
            </a: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defTabSz="321457">
              <a:buSzPct val="75000"/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1300" dirty="0">
                <a:latin typeface="Calibri" panose="020F0502020204030204" pitchFamily="34" charset="0"/>
              </a:rPr>
              <a:t>SIMPLE-G is the first attempt to undertake global economic analysis of sustainability challenges at the interface of agriculture and the environment using a grid-resolving approach. The outcomes of the model provide quantitative insights about global-to-local connections (e.g. FIG-a: the growth in income and population outside the US is far more important in driving US crop production than growth within the US) and local-to-global linkages (e.g. FIG-b: w</a:t>
            </a:r>
            <a:r>
              <a:rPr lang="en-US" sz="1266" dirty="0">
                <a:latin typeface="Calibri" panose="020F0502020204030204" pitchFamily="34" charset="0"/>
              </a:rPr>
              <a:t>hile the aggregate impact of the water withdrawal restriction on US crop production and land use </a:t>
            </a:r>
            <a:r>
              <a:rPr lang="en-US" sz="1266">
                <a:latin typeface="Calibri" panose="020F0502020204030204" pitchFamily="34" charset="0"/>
              </a:rPr>
              <a:t>is modest, </a:t>
            </a:r>
            <a:r>
              <a:rPr lang="en-US" sz="1266" dirty="0">
                <a:latin typeface="Calibri" panose="020F0502020204030204" pitchFamily="34" charset="0"/>
              </a:rPr>
              <a:t>it has a significant impact on the pattern of crop production and cropland area). </a:t>
            </a:r>
            <a:endParaRPr sz="1266" dirty="0">
              <a:latin typeface="Calibri" panose="020F0502020204030204" pitchFamily="34" charset="0"/>
            </a:endParaRPr>
          </a:p>
          <a:p>
            <a:pPr marL="164945" indent="-164945" defTabSz="321457">
              <a:spcBef>
                <a:spcPts val="844"/>
              </a:spcBef>
              <a:buSzPct val="75000"/>
              <a:buChar char="•"/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endParaRPr sz="1406" dirty="0"/>
          </a:p>
          <a:p>
            <a:pPr defTabSz="321457">
              <a:spcBef>
                <a:spcPts val="844"/>
              </a:spcBef>
              <a:defRPr sz="2000">
                <a:latin typeface="Times"/>
                <a:ea typeface="Times"/>
                <a:cs typeface="Times"/>
                <a:sym typeface="Times"/>
              </a:defRPr>
            </a:pPr>
            <a:endParaRPr sz="1406" dirty="0"/>
          </a:p>
        </p:txBody>
      </p:sp>
      <p:sp>
        <p:nvSpPr>
          <p:cNvPr id="121" name="Shape 121"/>
          <p:cNvSpPr/>
          <p:nvPr/>
        </p:nvSpPr>
        <p:spPr>
          <a:xfrm>
            <a:off x="257568" y="131672"/>
            <a:ext cx="8240811" cy="810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9" tIns="35719" rIns="35719" bIns="35719">
            <a:spAutoFit/>
          </a:bodyPr>
          <a:lstStyle>
            <a:lvl1pPr algn="l" defTabSz="457200">
              <a:defRPr sz="27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SIMPLE-G: A multiscale framework for integration of economic and biophysical determinants of sustainability </a:t>
            </a:r>
          </a:p>
        </p:txBody>
      </p:sp>
      <p:sp>
        <p:nvSpPr>
          <p:cNvPr id="122" name="Shape 122"/>
          <p:cNvSpPr/>
          <p:nvPr/>
        </p:nvSpPr>
        <p:spPr>
          <a:xfrm>
            <a:off x="242711" y="1340941"/>
            <a:ext cx="4468437" cy="699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9" tIns="35719" rIns="35719" bIns="35719" anchor="ctr">
            <a:noAutofit/>
          </a:bodyPr>
          <a:lstStyle/>
          <a:p>
            <a:pPr defTabSz="321457">
              <a:lnSpc>
                <a:spcPct val="150000"/>
              </a:lnSpc>
              <a:defRPr sz="2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dirty="0">
                <a:latin typeface="Calibri" panose="020F0502020204030204" pitchFamily="34" charset="0"/>
                <a:cs typeface="Calibri" panose="020F0502020204030204" pitchFamily="34" charset="0"/>
              </a:rPr>
              <a:t>Objective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13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This paper introduces SIMPLE-G, a Simplified International Model of agricultural Prices, Land use, and the Environment- Gridded version, which is a multiscale framework for analyzing the land-water-energy nexus in a global context while accounting for local heterogeneity in land and water resources. </a:t>
            </a:r>
            <a:endParaRPr lang="en-US" sz="1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" name="Shape 123"/>
          <p:cNvSpPr/>
          <p:nvPr/>
        </p:nvSpPr>
        <p:spPr>
          <a:xfrm>
            <a:off x="257568" y="2318116"/>
            <a:ext cx="4314432" cy="12416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defTabSz="321457">
              <a:lnSpc>
                <a:spcPct val="150000"/>
              </a:lnSpc>
              <a:defRPr sz="2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dirty="0">
                <a:latin typeface="Calibri" panose="020F0502020204030204" pitchFamily="34" charset="0"/>
                <a:cs typeface="Calibri" panose="020F0502020204030204" pitchFamily="34" charset="0"/>
              </a:rPr>
              <a:t>Approach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US" sz="13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global economic model integrating regional economic systems with food demand and international trade and gridded biophysical systems connected to land use (e.g. land, water</a:t>
            </a:r>
            <a:r>
              <a:rPr lang="en-US" sz="13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energy, fertilizer</a:t>
            </a:r>
            <a:r>
              <a:rPr lang="en-US" sz="13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climate, crop yields, wetlands, etc.)</a:t>
            </a:r>
            <a:endParaRPr lang="en-US" sz="1300" dirty="0"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</p:txBody>
      </p:sp>
      <p:sp>
        <p:nvSpPr>
          <p:cNvPr id="124" name="Shape 124"/>
          <p:cNvSpPr/>
          <p:nvPr/>
        </p:nvSpPr>
        <p:spPr>
          <a:xfrm>
            <a:off x="4711148" y="5822543"/>
            <a:ext cx="4271898" cy="906145"/>
          </a:xfrm>
          <a:prstGeom prst="rect">
            <a:avLst/>
          </a:prstGeom>
          <a:ln w="127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45720" tIns="45720" rIns="45720" bIns="45720" anchor="ctr">
            <a:spAutoFit/>
          </a:bodyPr>
          <a:lstStyle>
            <a:lvl1pPr algn="l"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900" dirty="0">
                <a:latin typeface="Arial" panose="020B0604020202020204" pitchFamily="34" charset="0"/>
                <a:ea typeface="MS Mincho" panose="02020609040205080304" pitchFamily="49" charset="-128"/>
              </a:rPr>
              <a:t>Baldos, U. L. C., Haqiqi, I., Hertel, T. W., Horridge, M., &amp; Liu, J. (2020). SIMPLE-G: A multiscale framework for integration of economic and biophysical determinants of sustainability. Environmental Modelling &amp; Software, 133, 104805. doi:10.1016/j.envsoft.2020.104805 </a:t>
            </a:r>
            <a:endParaRPr lang="en-US" sz="844" dirty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endParaRPr lang="en-US" sz="844" dirty="0"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endParaRPr lang="en-US" sz="844" dirty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8" name="Shape 119">
            <a:extLst>
              <a:ext uri="{FF2B5EF4-FFF2-40B4-BE49-F238E27FC236}">
                <a16:creationId xmlns:a16="http://schemas.microsoft.com/office/drawing/2014/main" id="{D05CE714-975C-5F45-B8FB-334BF21660D6}"/>
              </a:ext>
            </a:extLst>
          </p:cNvPr>
          <p:cNvSpPr/>
          <p:nvPr/>
        </p:nvSpPr>
        <p:spPr>
          <a:xfrm>
            <a:off x="4871451" y="5140104"/>
            <a:ext cx="3807030" cy="67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algn="ctr" defTabSz="321457">
              <a:spcBef>
                <a:spcPts val="844"/>
              </a:spcBef>
              <a:defRPr sz="1700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13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Figure</a:t>
            </a:r>
            <a:r>
              <a:rPr sz="13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1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Drivers of US Crop Production: 2010-2050; b) relocation of global crop production due to groundwater sustainability policy in the Western US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75796C5-9980-4B5E-A944-4F32D0601159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8" t="3556" r="4511" b="9333"/>
          <a:stretch/>
        </p:blipFill>
        <p:spPr bwMode="auto">
          <a:xfrm>
            <a:off x="4977042" y="3392502"/>
            <a:ext cx="3054887" cy="176129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78C1FC4-E2C5-4295-A105-48100E7858A8}"/>
              </a:ext>
            </a:extLst>
          </p:cNvPr>
          <p:cNvSpPr txBox="1"/>
          <p:nvPr/>
        </p:nvSpPr>
        <p:spPr>
          <a:xfrm>
            <a:off x="8152598" y="2040556"/>
            <a:ext cx="356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(a)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082774-EE7A-4196-92D5-07D2BE7EECD2}"/>
              </a:ext>
            </a:extLst>
          </p:cNvPr>
          <p:cNvSpPr txBox="1"/>
          <p:nvPr/>
        </p:nvSpPr>
        <p:spPr>
          <a:xfrm>
            <a:off x="8137520" y="4196978"/>
            <a:ext cx="3577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(b)</a:t>
            </a:r>
          </a:p>
        </p:txBody>
      </p:sp>
    </p:spTree>
    <p:extLst>
      <p:ext uri="{BB962C8B-B14F-4D97-AF65-F5344CB8AC3E}">
        <p14:creationId xmlns:p14="http://schemas.microsoft.com/office/powerpoint/2010/main" val="54555992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7564</TotalTime>
  <Words>317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Franklin Gothic Book</vt:lpstr>
      <vt:lpstr>Franklin Gothic Medium</vt:lpstr>
      <vt:lpstr>Helvetica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Kostadinova, Katerina Lubomirova</dc:creator>
  <cp:lastModifiedBy>Hertel, Thomas W.</cp:lastModifiedBy>
  <cp:revision>45</cp:revision>
  <dcterms:created xsi:type="dcterms:W3CDTF">2019-03-01T18:13:06Z</dcterms:created>
  <dcterms:modified xsi:type="dcterms:W3CDTF">2021-01-23T13:27:09Z</dcterms:modified>
</cp:coreProperties>
</file>