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65" r:id="rId2"/>
    <p:sldId id="266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0"/>
    <p:restoredTop sz="94647"/>
  </p:normalViewPr>
  <p:slideViewPr>
    <p:cSldViewPr>
      <p:cViewPr varScale="1">
        <p:scale>
          <a:sx n="99" d="100"/>
          <a:sy n="99" d="100"/>
        </p:scale>
        <p:origin x="9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6A74D-81BC-4965-8D76-20C793EE69A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93DC-401D-445D-9E15-8375BE67F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0B9A-C993-4CEA-8A39-3AFD6A021F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" name="Rectangle 235"/>
          <p:cNvSpPr>
            <a:spLocks noChangeArrowheads="1"/>
          </p:cNvSpPr>
          <p:nvPr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113C00A-46C3-4695-A1BF-A4D51761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35"/>
          <p:cNvSpPr>
            <a:spLocks noChangeArrowheads="1"/>
          </p:cNvSpPr>
          <p:nvPr userDrawn="1"/>
        </p:nvSpPr>
        <p:spPr bwMode="auto">
          <a:xfrm>
            <a:off x="-34926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hangingPunct="0">
              <a:lnSpc>
                <a:spcPct val="90000"/>
              </a:lnSpc>
              <a:defRPr/>
            </a:pPr>
            <a:fld id="{3CF22588-4ED6-4D73-B710-A92B6386A90D}" type="slidenum">
              <a:rPr lang="en-US" sz="1000">
                <a:solidFill>
                  <a:schemeClr val="bg1"/>
                </a:solidFill>
                <a:ea typeface="Rod"/>
                <a:cs typeface="Rod"/>
              </a:rPr>
              <a:pPr marL="171450" indent="-171450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ea typeface="Rod"/>
                <a:cs typeface="Rod"/>
              </a:rPr>
              <a:t>	 </a:t>
            </a:r>
            <a:r>
              <a:rPr lang="en-US" sz="1200" b="1" dirty="0">
                <a:solidFill>
                  <a:schemeClr val="bg1"/>
                </a:solidFill>
                <a:ea typeface="Rod"/>
                <a:cs typeface="Rod"/>
              </a:rPr>
              <a:t>BER Climate Research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6D64-B606-4833-8E9E-A8FC51B35A1D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275B-07AD-4C9E-AB1F-13419A937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tiff"/><Relationship Id="rId4" Type="http://schemas.openxmlformats.org/officeDocument/2006/relationships/hyperlink" Target="https://doi.org/10.5670/oceanog.2018.2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if"/><Relationship Id="rId5" Type="http://schemas.openxmlformats.org/officeDocument/2006/relationships/image" Target="../media/image3.jpeg"/><Relationship Id="rId4" Type="http://schemas.openxmlformats.org/officeDocument/2006/relationships/hyperlink" Target="https://doi.org/10.5670/oceanog.2018.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11107_RenataMcCoy_banner_pcmdi-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"/>
          <a:stretch/>
        </p:blipFill>
        <p:spPr>
          <a:xfrm>
            <a:off x="7239000" y="0"/>
            <a:ext cx="1905000" cy="570608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36" y="146852"/>
            <a:ext cx="72520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/>
              <a:t>Introduction to the Special Issue on Ocean Warming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59981"/>
            <a:ext cx="4759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Objective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Considerable progress in understanding marine climate and ecosystem variability and change has been achieved in the last decade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This progress is scattered across the broad marine science literature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Collating key contributions into a special issue to highlight science progress was the primary objective</a:t>
            </a:r>
          </a:p>
          <a:p>
            <a:endParaRPr lang="en-US" sz="1000" dirty="0"/>
          </a:p>
          <a:p>
            <a:r>
              <a:rPr lang="en-US" sz="1500" u="sng" dirty="0"/>
              <a:t>Methodology</a:t>
            </a:r>
            <a:endParaRPr lang="en-US" sz="1500" dirty="0"/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Draw together specialists covering long-term global ocean variability and change, to regional and extreme events along with ecosystem specialists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3981" y="2678240"/>
            <a:ext cx="121919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96000"/>
            <a:ext cx="777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 </a:t>
            </a:r>
            <a:r>
              <a:rPr lang="en-US" sz="1200" b="1" dirty="0"/>
              <a:t>P. J. Durack</a:t>
            </a:r>
            <a:r>
              <a:rPr lang="en-US" sz="1200" dirty="0"/>
              <a:t>, A. Sen Gupta and L. H. </a:t>
            </a:r>
            <a:r>
              <a:rPr lang="en-US" sz="1200" dirty="0" err="1"/>
              <a:t>Smedsrud</a:t>
            </a:r>
            <a:r>
              <a:rPr lang="en-US" sz="1200" dirty="0"/>
              <a:t> (2018) From the Guest Editors: Introduction to the Special Issue on Ocean Warming. </a:t>
            </a:r>
            <a:r>
              <a:rPr lang="en-US" sz="1200" i="1" dirty="0"/>
              <a:t>Oceanography</a:t>
            </a:r>
            <a:r>
              <a:rPr lang="en-US" sz="1200" dirty="0"/>
              <a:t>, </a:t>
            </a:r>
            <a:r>
              <a:rPr lang="en-US" sz="1200" b="1" dirty="0"/>
              <a:t>31</a:t>
            </a:r>
            <a:r>
              <a:rPr lang="en-US" sz="1200" dirty="0"/>
              <a:t> (2), 28-31. doi: </a:t>
            </a:r>
            <a:r>
              <a:rPr lang="en-US" sz="1200" dirty="0">
                <a:hlinkClick r:id="rId4"/>
              </a:rPr>
              <a:t>10.5670/oceanog.2018.226</a:t>
            </a:r>
            <a:endParaRPr lang="fi-FI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3235984"/>
            <a:ext cx="3276600" cy="1938992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Many aspects of climate and ecosystem variability and change are now better understood due to progress in observing and modeling the global ocean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886200"/>
            <a:ext cx="533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Impact</a:t>
            </a:r>
          </a:p>
          <a:p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1500" dirty="0"/>
              <a:t>The special issue collected 15 individual contributions highlighting topics such as long-term warming of the ocean from the surface to the deep, unforced ocean variability, the ocean view of the surface warming hiatus, simulations of extreme waves from hurricanes, ocean-cryosphere interactions, and case studies of recent change to the coral reefs of Palau to Arctic benthic macrofauna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DE859-6B25-E549-BBB3-7B8A1A7A2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47" y="665746"/>
            <a:ext cx="4310149" cy="23241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11107_RenataMcCoy_banner_pcmdi-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"/>
          <a:stretch/>
        </p:blipFill>
        <p:spPr>
          <a:xfrm>
            <a:off x="7239000" y="0"/>
            <a:ext cx="1905000" cy="570608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44500" y="375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-19110"/>
            <a:ext cx="716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Introduction to the Special Issue on Ocean Warming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815" y="26622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3981" y="2678240"/>
            <a:ext cx="121919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096000"/>
            <a:ext cx="777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dirty="0"/>
              <a:t>Reference: </a:t>
            </a:r>
            <a:r>
              <a:rPr lang="en-US" sz="1200" b="1" dirty="0"/>
              <a:t>P. J. Durack</a:t>
            </a:r>
            <a:r>
              <a:rPr lang="en-US" sz="1200" dirty="0"/>
              <a:t>, A. Sen Gupta and L. H. </a:t>
            </a:r>
            <a:r>
              <a:rPr lang="en-US" sz="1200" dirty="0" err="1"/>
              <a:t>Smedsrud</a:t>
            </a:r>
            <a:r>
              <a:rPr lang="en-US" sz="1200" dirty="0"/>
              <a:t> (2018) From the Guest Editors: Introduction to the Special Issue on Ocean Warming. </a:t>
            </a:r>
            <a:r>
              <a:rPr lang="en-US" sz="1200" i="1" dirty="0"/>
              <a:t>Oceanography</a:t>
            </a:r>
            <a:r>
              <a:rPr lang="en-US" sz="1200" dirty="0"/>
              <a:t>, </a:t>
            </a:r>
            <a:r>
              <a:rPr lang="en-US" sz="1200" b="1" dirty="0"/>
              <a:t>31</a:t>
            </a:r>
            <a:r>
              <a:rPr lang="en-US" sz="1200" dirty="0"/>
              <a:t> (2), 28-31. doi: </a:t>
            </a:r>
            <a:r>
              <a:rPr lang="en-US" sz="1200" dirty="0">
                <a:hlinkClick r:id="rId4"/>
              </a:rPr>
              <a:t>10.5670/oceanog.2018.226</a:t>
            </a:r>
            <a:endParaRPr lang="fi-FI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5F0DE-7E0E-3A4C-AB45-4BB685A80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" y="411480"/>
            <a:ext cx="4246068" cy="549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A9F228-060E-8A47-B1F9-B11F0A6B18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4654608" cy="510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96A08E-E4AC-5C45-B5D7-35A0210A982F}"/>
              </a:ext>
            </a:extLst>
          </p:cNvPr>
          <p:cNvSpPr txBox="1"/>
          <p:nvPr/>
        </p:nvSpPr>
        <p:spPr>
          <a:xfrm>
            <a:off x="4499129" y="5791200"/>
            <a:ext cx="4644871" cy="27432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dirty="0"/>
              <a:t>See https://</a:t>
            </a:r>
            <a:r>
              <a:rPr lang="en-US" dirty="0" err="1"/>
              <a:t>tos.org</a:t>
            </a:r>
            <a:r>
              <a:rPr lang="en-US" dirty="0"/>
              <a:t>/oceanography/issue/volume-31-issue-02</a:t>
            </a:r>
          </a:p>
        </p:txBody>
      </p:sp>
    </p:spTree>
    <p:extLst>
      <p:ext uri="{BB962C8B-B14F-4D97-AF65-F5344CB8AC3E}">
        <p14:creationId xmlns:p14="http://schemas.microsoft.com/office/powerpoint/2010/main" val="123640462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2013-03-21T23:09:08Z</dcterms:created>
  <dcterms:modified xsi:type="dcterms:W3CDTF">2019-02-02T00:53:30Z</dcterms:modified>
</cp:coreProperties>
</file>