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12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96D131-C79F-4B4F-BE8C-05B9F3EF1A91}" type="datetimeFigureOut">
              <a:rPr lang="en-US" smtClean="0"/>
              <a:t>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2080963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6D131-C79F-4B4F-BE8C-05B9F3EF1A91}" type="datetimeFigureOut">
              <a:rPr lang="en-US" smtClean="0"/>
              <a:t>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3959772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6D131-C79F-4B4F-BE8C-05B9F3EF1A91}" type="datetimeFigureOut">
              <a:rPr lang="en-US" smtClean="0"/>
              <a:t>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204872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6D131-C79F-4B4F-BE8C-05B9F3EF1A91}" type="datetimeFigureOut">
              <a:rPr lang="en-US" smtClean="0"/>
              <a:t>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258783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6D131-C79F-4B4F-BE8C-05B9F3EF1A91}" type="datetimeFigureOut">
              <a:rPr lang="en-US" smtClean="0"/>
              <a:t>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2395710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96D131-C79F-4B4F-BE8C-05B9F3EF1A91}" type="datetimeFigureOut">
              <a:rPr lang="en-US" smtClean="0"/>
              <a:t>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346407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96D131-C79F-4B4F-BE8C-05B9F3EF1A91}" type="datetimeFigureOut">
              <a:rPr lang="en-US" smtClean="0"/>
              <a:t>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2611304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96D131-C79F-4B4F-BE8C-05B9F3EF1A91}" type="datetimeFigureOut">
              <a:rPr lang="en-US" smtClean="0"/>
              <a:t>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97851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6D131-C79F-4B4F-BE8C-05B9F3EF1A91}" type="datetimeFigureOut">
              <a:rPr lang="en-US" smtClean="0"/>
              <a:t>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562221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6D131-C79F-4B4F-BE8C-05B9F3EF1A91}" type="datetimeFigureOut">
              <a:rPr lang="en-US" smtClean="0"/>
              <a:t>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566496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6D131-C79F-4B4F-BE8C-05B9F3EF1A91}" type="datetimeFigureOut">
              <a:rPr lang="en-US" smtClean="0"/>
              <a:t>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9A2F8-9050-E64C-A900-23075666117E}" type="slidenum">
              <a:rPr lang="en-US" smtClean="0"/>
              <a:t>‹#›</a:t>
            </a:fld>
            <a:endParaRPr lang="en-US"/>
          </a:p>
        </p:txBody>
      </p:sp>
    </p:spTree>
    <p:extLst>
      <p:ext uri="{BB962C8B-B14F-4D97-AF65-F5344CB8AC3E}">
        <p14:creationId xmlns:p14="http://schemas.microsoft.com/office/powerpoint/2010/main" val="13889090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6D131-C79F-4B4F-BE8C-05B9F3EF1A91}" type="datetimeFigureOut">
              <a:rPr lang="en-US" smtClean="0"/>
              <a:t>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9A2F8-9050-E64C-A900-23075666117E}" type="slidenum">
              <a:rPr lang="en-US" smtClean="0"/>
              <a:t>‹#›</a:t>
            </a:fld>
            <a:endParaRPr lang="en-US"/>
          </a:p>
        </p:txBody>
      </p:sp>
    </p:spTree>
    <p:extLst>
      <p:ext uri="{BB962C8B-B14F-4D97-AF65-F5344CB8AC3E}">
        <p14:creationId xmlns:p14="http://schemas.microsoft.com/office/powerpoint/2010/main" val="834852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9333" y="48862"/>
            <a:ext cx="8805334" cy="719670"/>
          </a:xfrm>
        </p:spPr>
        <p:txBody>
          <a:bodyPr>
            <a:noAutofit/>
          </a:bodyPr>
          <a:lstStyle/>
          <a:p>
            <a:pPr algn="l">
              <a:lnSpc>
                <a:spcPct val="80000"/>
              </a:lnSpc>
            </a:pPr>
            <a:r>
              <a:rPr lang="en-US" sz="2400" dirty="0" smtClean="0">
                <a:latin typeface="Arial Black"/>
                <a:cs typeface="Arial Black"/>
              </a:rPr>
              <a:t>Impacts of the Morphology of New Neighborhoods on Microclimate and Building Energy Use</a:t>
            </a:r>
            <a:endParaRPr lang="en-US" sz="2400" dirty="0">
              <a:latin typeface="Arial Black"/>
              <a:cs typeface="Arial Black"/>
            </a:endParaRPr>
          </a:p>
        </p:txBody>
      </p:sp>
      <p:sp>
        <p:nvSpPr>
          <p:cNvPr id="5" name="TextBox 4"/>
          <p:cNvSpPr txBox="1"/>
          <p:nvPr/>
        </p:nvSpPr>
        <p:spPr>
          <a:xfrm>
            <a:off x="2074333" y="647525"/>
            <a:ext cx="1086556" cy="338554"/>
          </a:xfrm>
          <a:prstGeom prst="rect">
            <a:avLst/>
          </a:prstGeom>
          <a:noFill/>
        </p:spPr>
        <p:txBody>
          <a:bodyPr wrap="square" rtlCol="0">
            <a:spAutoFit/>
          </a:bodyPr>
          <a:lstStyle/>
          <a:p>
            <a:r>
              <a:rPr lang="en-US" sz="1600" b="1" dirty="0" smtClean="0"/>
              <a:t>Objective</a:t>
            </a:r>
            <a:endParaRPr lang="en-US" sz="1600" b="1" dirty="0"/>
          </a:p>
        </p:txBody>
      </p:sp>
      <p:sp>
        <p:nvSpPr>
          <p:cNvPr id="6" name="TextBox 5"/>
          <p:cNvSpPr txBox="1"/>
          <p:nvPr/>
        </p:nvSpPr>
        <p:spPr>
          <a:xfrm>
            <a:off x="1998133" y="1616137"/>
            <a:ext cx="1238956" cy="338554"/>
          </a:xfrm>
          <a:prstGeom prst="rect">
            <a:avLst/>
          </a:prstGeom>
          <a:noFill/>
        </p:spPr>
        <p:txBody>
          <a:bodyPr wrap="square" rtlCol="0">
            <a:spAutoFit/>
          </a:bodyPr>
          <a:lstStyle/>
          <a:p>
            <a:r>
              <a:rPr lang="en-US" sz="1600" b="1" dirty="0" smtClean="0"/>
              <a:t>Approach</a:t>
            </a:r>
            <a:endParaRPr lang="en-US" sz="1600" b="1" dirty="0"/>
          </a:p>
        </p:txBody>
      </p:sp>
      <p:sp>
        <p:nvSpPr>
          <p:cNvPr id="7" name="TextBox 6"/>
          <p:cNvSpPr txBox="1"/>
          <p:nvPr/>
        </p:nvSpPr>
        <p:spPr>
          <a:xfrm>
            <a:off x="2235322" y="4626885"/>
            <a:ext cx="764579" cy="338554"/>
          </a:xfrm>
          <a:prstGeom prst="rect">
            <a:avLst/>
          </a:prstGeom>
          <a:noFill/>
        </p:spPr>
        <p:txBody>
          <a:bodyPr wrap="square" rtlCol="0">
            <a:spAutoFit/>
          </a:bodyPr>
          <a:lstStyle/>
          <a:p>
            <a:r>
              <a:rPr lang="en-US" sz="1600" b="1" dirty="0" smtClean="0"/>
              <a:t>Impact</a:t>
            </a:r>
            <a:endParaRPr lang="en-US" sz="1600" b="1" dirty="0"/>
          </a:p>
        </p:txBody>
      </p:sp>
      <p:pic>
        <p:nvPicPr>
          <p:cNvPr id="8" name="Picture 7" descr="Macintosh HD:Users:melissaallen1:Desktop:CV_References:Papers:MorphMicroclimate.tiff"/>
          <p:cNvPicPr/>
          <p:nvPr/>
        </p:nvPicPr>
        <p:blipFill>
          <a:blip r:embed="rId2">
            <a:extLst>
              <a:ext uri="{28A0092B-C50C-407E-A947-70E740481C1C}">
                <a14:useLocalDpi xmlns:a14="http://schemas.microsoft.com/office/drawing/2010/main" val="0"/>
              </a:ext>
            </a:extLst>
          </a:blip>
          <a:srcRect/>
          <a:stretch>
            <a:fillRect/>
          </a:stretch>
        </p:blipFill>
        <p:spPr bwMode="auto">
          <a:xfrm>
            <a:off x="5032741" y="853198"/>
            <a:ext cx="3622301" cy="4325584"/>
          </a:xfrm>
          <a:prstGeom prst="rect">
            <a:avLst/>
          </a:prstGeom>
          <a:noFill/>
          <a:ln>
            <a:noFill/>
          </a:ln>
        </p:spPr>
      </p:pic>
      <p:sp>
        <p:nvSpPr>
          <p:cNvPr id="9" name="TextBox 8"/>
          <p:cNvSpPr txBox="1"/>
          <p:nvPr/>
        </p:nvSpPr>
        <p:spPr>
          <a:xfrm>
            <a:off x="4572001" y="5171216"/>
            <a:ext cx="4543780" cy="760208"/>
          </a:xfrm>
          <a:prstGeom prst="rect">
            <a:avLst/>
          </a:prstGeom>
          <a:noFill/>
        </p:spPr>
        <p:txBody>
          <a:bodyPr wrap="square" rtlCol="0">
            <a:spAutoFit/>
          </a:bodyPr>
          <a:lstStyle/>
          <a:p>
            <a:pPr>
              <a:lnSpc>
                <a:spcPct val="90000"/>
              </a:lnSpc>
            </a:pPr>
            <a:r>
              <a:rPr lang="en-US" sz="1200" b="1" dirty="0">
                <a:solidFill>
                  <a:srgbClr val="0000FF"/>
                </a:solidFill>
              </a:rPr>
              <a:t>Comparison of July average 2m temperature in the Chicago Loop with four different morphological configurations shows the influence of the addition of each morphology on the microclimate, which affects the amount of building heating and cooling used in response. </a:t>
            </a:r>
            <a:endParaRPr lang="en-US" sz="1200" b="1" dirty="0" smtClean="0">
              <a:solidFill>
                <a:srgbClr val="0000FF"/>
              </a:solidFill>
            </a:endParaRPr>
          </a:p>
        </p:txBody>
      </p:sp>
      <p:sp>
        <p:nvSpPr>
          <p:cNvPr id="10" name="TextBox 9"/>
          <p:cNvSpPr txBox="1"/>
          <p:nvPr/>
        </p:nvSpPr>
        <p:spPr>
          <a:xfrm>
            <a:off x="4628447" y="6001979"/>
            <a:ext cx="4430888" cy="704552"/>
          </a:xfrm>
          <a:prstGeom prst="rect">
            <a:avLst/>
          </a:prstGeom>
          <a:noFill/>
          <a:ln>
            <a:solidFill>
              <a:schemeClr val="tx1"/>
            </a:solidFill>
          </a:ln>
        </p:spPr>
        <p:txBody>
          <a:bodyPr wrap="square" rtlCol="0">
            <a:spAutoFit/>
          </a:bodyPr>
          <a:lstStyle/>
          <a:p>
            <a:pPr lvl="0" defTabSz="914400">
              <a:lnSpc>
                <a:spcPct val="90000"/>
              </a:lnSpc>
              <a:spcBef>
                <a:spcPts val="600"/>
              </a:spcBef>
              <a:defRPr/>
            </a:pPr>
            <a:r>
              <a:rPr lang="en-US" sz="1100" dirty="0"/>
              <a:t>Allen-Dumas, MR, Rose, AN, New, JR, </a:t>
            </a:r>
            <a:r>
              <a:rPr lang="en-US" sz="1100" dirty="0" err="1"/>
              <a:t>Omitaomu</a:t>
            </a:r>
            <a:r>
              <a:rPr lang="en-US" sz="1100" dirty="0"/>
              <a:t>, OA, Yuan, J, </a:t>
            </a:r>
            <a:r>
              <a:rPr lang="en-US" sz="1100" dirty="0" err="1"/>
              <a:t>Branstetter</a:t>
            </a:r>
            <a:r>
              <a:rPr lang="en-US" sz="1100" dirty="0"/>
              <a:t>, ML, Sylvester, LM, Seals, MB, </a:t>
            </a:r>
            <a:r>
              <a:rPr lang="en-US" sz="1100" dirty="0" err="1"/>
              <a:t>Carvalhaes</a:t>
            </a:r>
            <a:r>
              <a:rPr lang="en-US" sz="1100" dirty="0"/>
              <a:t>, TM, Adams, MB, </a:t>
            </a:r>
            <a:r>
              <a:rPr lang="en-US" sz="1100" dirty="0" err="1"/>
              <a:t>Bhandari</a:t>
            </a:r>
            <a:r>
              <a:rPr lang="en-US" sz="1100" dirty="0"/>
              <a:t>, MS, </a:t>
            </a:r>
            <a:r>
              <a:rPr lang="en-US" sz="1100" dirty="0" err="1"/>
              <a:t>Shrestha</a:t>
            </a:r>
            <a:r>
              <a:rPr lang="en-US" sz="1100" dirty="0"/>
              <a:t>, SS, </a:t>
            </a:r>
            <a:r>
              <a:rPr lang="en-US" sz="1100" dirty="0" err="1"/>
              <a:t>Sanyal</a:t>
            </a:r>
            <a:r>
              <a:rPr lang="en-US" sz="1100" dirty="0"/>
              <a:t>, J, </a:t>
            </a:r>
            <a:r>
              <a:rPr lang="en-US" sz="1100" dirty="0" err="1"/>
              <a:t>Berres</a:t>
            </a:r>
            <a:r>
              <a:rPr lang="en-US" sz="1100" dirty="0"/>
              <a:t>, AS, </a:t>
            </a:r>
            <a:r>
              <a:rPr lang="en-US" sz="1100" dirty="0" err="1"/>
              <a:t>Kolosnaa</a:t>
            </a:r>
            <a:r>
              <a:rPr lang="en-US" sz="1100" dirty="0"/>
              <a:t>, CP, Fu, KS, </a:t>
            </a:r>
            <a:r>
              <a:rPr lang="en-US" sz="1100" dirty="0" err="1"/>
              <a:t>Kahl</a:t>
            </a:r>
            <a:r>
              <a:rPr lang="en-US" sz="1100" dirty="0"/>
              <a:t>, AC (2020). </a:t>
            </a:r>
            <a:r>
              <a:rPr lang="en-US" sz="1100" i="1" dirty="0"/>
              <a:t>Renewable and Sustainable Energy Reviews</a:t>
            </a:r>
            <a:r>
              <a:rPr lang="en-US" sz="1100" dirty="0"/>
              <a:t>, 133 (2020) 110030.</a:t>
            </a:r>
          </a:p>
        </p:txBody>
      </p:sp>
      <p:sp>
        <p:nvSpPr>
          <p:cNvPr id="11" name="TextBox 10"/>
          <p:cNvSpPr txBox="1"/>
          <p:nvPr/>
        </p:nvSpPr>
        <p:spPr>
          <a:xfrm>
            <a:off x="0" y="903969"/>
            <a:ext cx="5235222" cy="738664"/>
          </a:xfrm>
          <a:prstGeom prst="rect">
            <a:avLst/>
          </a:prstGeom>
          <a:noFill/>
        </p:spPr>
        <p:txBody>
          <a:bodyPr wrap="square" rtlCol="0">
            <a:spAutoFit/>
          </a:bodyPr>
          <a:lstStyle/>
          <a:p>
            <a:pPr lvl="0"/>
            <a:r>
              <a:rPr lang="en-US" sz="1400" dirty="0">
                <a:solidFill>
                  <a:schemeClr val="dk1"/>
                </a:solidFill>
              </a:rPr>
              <a:t>Demonstrate a process for creating and testing new neighborhood morphologies for their impact on local and regional meteorology within a two-way-coupled </a:t>
            </a:r>
            <a:r>
              <a:rPr lang="en-US" sz="1400" dirty="0" err="1">
                <a:solidFill>
                  <a:schemeClr val="dk1"/>
                </a:solidFill>
              </a:rPr>
              <a:t>mesoscale</a:t>
            </a:r>
            <a:r>
              <a:rPr lang="en-US" sz="1400" dirty="0">
                <a:solidFill>
                  <a:schemeClr val="dk1"/>
                </a:solidFill>
              </a:rPr>
              <a:t> weather model</a:t>
            </a:r>
            <a:r>
              <a:rPr lang="en-US" sz="1400" dirty="0" smtClean="0">
                <a:solidFill>
                  <a:schemeClr val="dk1"/>
                </a:solidFill>
              </a:rPr>
              <a:t>.</a:t>
            </a:r>
            <a:endParaRPr lang="en-US" sz="1400" dirty="0">
              <a:solidFill>
                <a:schemeClr val="dk1"/>
              </a:solidFill>
            </a:endParaRPr>
          </a:p>
        </p:txBody>
      </p:sp>
      <p:sp>
        <p:nvSpPr>
          <p:cNvPr id="12" name="TextBox 11"/>
          <p:cNvSpPr txBox="1"/>
          <p:nvPr/>
        </p:nvSpPr>
        <p:spPr>
          <a:xfrm>
            <a:off x="94185" y="1848610"/>
            <a:ext cx="5046852" cy="2893100"/>
          </a:xfrm>
          <a:prstGeom prst="rect">
            <a:avLst/>
          </a:prstGeom>
          <a:noFill/>
        </p:spPr>
        <p:txBody>
          <a:bodyPr wrap="square" rtlCol="0">
            <a:spAutoFit/>
          </a:bodyPr>
          <a:lstStyle/>
          <a:p>
            <a:pPr marL="285750" lvl="0" indent="-285750">
              <a:buFont typeface="Arial"/>
              <a:buChar char="•"/>
            </a:pPr>
            <a:r>
              <a:rPr lang="en-GB" sz="1400" dirty="0"/>
              <a:t>Five 1-year, four-domain </a:t>
            </a:r>
            <a:r>
              <a:rPr lang="en-GB" sz="1400" dirty="0" smtClean="0"/>
              <a:t>nested </a:t>
            </a:r>
            <a:r>
              <a:rPr lang="en-GB" sz="1400" dirty="0"/>
              <a:t>meteorological simulations for 2015 were run using the Weather Research and Forecasting (WRF) model </a:t>
            </a:r>
            <a:r>
              <a:rPr lang="en-GB" sz="1400" dirty="0" smtClean="0"/>
              <a:t>for </a:t>
            </a:r>
            <a:r>
              <a:rPr lang="en-GB" sz="1400" dirty="0"/>
              <a:t>two </a:t>
            </a:r>
            <a:r>
              <a:rPr lang="en-GB" sz="1400" dirty="0" smtClean="0"/>
              <a:t>locations..</a:t>
            </a:r>
          </a:p>
          <a:p>
            <a:pPr marL="285750" lvl="0" indent="-285750">
              <a:buFont typeface="Arial"/>
              <a:buChar char="•"/>
            </a:pPr>
            <a:r>
              <a:rPr lang="en-GB" sz="1400" dirty="0" smtClean="0"/>
              <a:t>WRF-readable urban </a:t>
            </a:r>
            <a:r>
              <a:rPr lang="en-GB" sz="1400" dirty="0"/>
              <a:t>terrain inputs </a:t>
            </a:r>
            <a:r>
              <a:rPr lang="en-GB" sz="1400" dirty="0" smtClean="0"/>
              <a:t>were </a:t>
            </a:r>
            <a:r>
              <a:rPr lang="en-GB" sz="1400" dirty="0"/>
              <a:t>generated using ORNL-produced </a:t>
            </a:r>
            <a:r>
              <a:rPr lang="en-GB" sz="1400" dirty="0" err="1"/>
              <a:t>shapefiles</a:t>
            </a:r>
            <a:r>
              <a:rPr lang="en-GB" sz="1400" dirty="0"/>
              <a:t> from </a:t>
            </a:r>
            <a:r>
              <a:rPr lang="en-GB" sz="1400" dirty="0" err="1"/>
              <a:t>LiDAR</a:t>
            </a:r>
            <a:r>
              <a:rPr lang="en-GB" sz="1400" dirty="0"/>
              <a:t> imagery and laser </a:t>
            </a:r>
            <a:r>
              <a:rPr lang="en-GB" sz="1400" dirty="0" smtClean="0"/>
              <a:t>measurement and included in the simulations.</a:t>
            </a:r>
            <a:endParaRPr lang="en-US" sz="1400" dirty="0"/>
          </a:p>
          <a:p>
            <a:pPr marL="285750" lvl="0" indent="-285750">
              <a:buFont typeface="Arial"/>
              <a:buChar char="•"/>
            </a:pPr>
            <a:r>
              <a:rPr lang="en-GB" sz="1400" dirty="0" smtClean="0"/>
              <a:t>Future morphologies  </a:t>
            </a:r>
            <a:r>
              <a:rPr lang="en-GB" sz="1400" dirty="0"/>
              <a:t>were generated using the concept of Urban Tissues, in which </a:t>
            </a:r>
            <a:r>
              <a:rPr lang="en-GB" sz="1400" dirty="0" smtClean="0"/>
              <a:t>physical </a:t>
            </a:r>
            <a:r>
              <a:rPr lang="en-GB" sz="1400" dirty="0"/>
              <a:t>elements and relationships of the existing </a:t>
            </a:r>
            <a:r>
              <a:rPr lang="en-GB" sz="1400" dirty="0" err="1"/>
              <a:t>neighborhood</a:t>
            </a:r>
            <a:r>
              <a:rPr lang="en-GB" sz="1400" dirty="0"/>
              <a:t> are identified, </a:t>
            </a:r>
            <a:r>
              <a:rPr lang="en-GB" sz="1400" dirty="0" err="1"/>
              <a:t>subsetted</a:t>
            </a:r>
            <a:r>
              <a:rPr lang="en-GB" sz="1400" dirty="0"/>
              <a:t>, recombined for the new </a:t>
            </a:r>
            <a:r>
              <a:rPr lang="en-GB" sz="1400" dirty="0" err="1" smtClean="0"/>
              <a:t>neighborhood</a:t>
            </a:r>
            <a:r>
              <a:rPr lang="en-GB" sz="1400" dirty="0" smtClean="0"/>
              <a:t>.</a:t>
            </a:r>
            <a:endParaRPr lang="en-US" sz="1400" dirty="0" smtClean="0">
              <a:effectLst/>
            </a:endParaRPr>
          </a:p>
          <a:p>
            <a:pPr marL="285750" lvl="0" indent="-285750">
              <a:buFont typeface="Arial"/>
              <a:buChar char="•"/>
            </a:pPr>
            <a:r>
              <a:rPr lang="en-GB" sz="1400" dirty="0" smtClean="0"/>
              <a:t>Building-</a:t>
            </a:r>
            <a:r>
              <a:rPr lang="en-GB" sz="1400" dirty="0"/>
              <a:t>specific meteorological profiles were defined at 90m resolution and used to initialize each building in massively parallel </a:t>
            </a:r>
            <a:r>
              <a:rPr lang="en-GB" sz="1400" dirty="0" err="1"/>
              <a:t>EnergyPlus</a:t>
            </a:r>
            <a:r>
              <a:rPr lang="en-GB" sz="1400" dirty="0"/>
              <a:t> building energy simulations</a:t>
            </a:r>
            <a:r>
              <a:rPr lang="en-GB" sz="1400" dirty="0" smtClean="0"/>
              <a:t>.</a:t>
            </a:r>
            <a:endParaRPr lang="en-US" sz="1400" dirty="0" smtClean="0">
              <a:effectLst/>
            </a:endParaRPr>
          </a:p>
        </p:txBody>
      </p:sp>
      <p:sp>
        <p:nvSpPr>
          <p:cNvPr id="13" name="TextBox 12"/>
          <p:cNvSpPr txBox="1"/>
          <p:nvPr/>
        </p:nvSpPr>
        <p:spPr>
          <a:xfrm>
            <a:off x="0" y="4852551"/>
            <a:ext cx="4628447" cy="2031325"/>
          </a:xfrm>
          <a:prstGeom prst="rect">
            <a:avLst/>
          </a:prstGeom>
          <a:noFill/>
        </p:spPr>
        <p:txBody>
          <a:bodyPr wrap="square" rtlCol="0">
            <a:spAutoFit/>
          </a:bodyPr>
          <a:lstStyle/>
          <a:p>
            <a:pPr lvl="0"/>
            <a:r>
              <a:rPr lang="en-US" sz="1400" dirty="0" smtClean="0">
                <a:solidFill>
                  <a:srgbClr val="000000"/>
                </a:solidFill>
              </a:rPr>
              <a:t>This work represents a</a:t>
            </a:r>
            <a:r>
              <a:rPr lang="en-US" sz="1400" dirty="0" smtClean="0">
                <a:solidFill>
                  <a:srgbClr val="000000"/>
                </a:solidFill>
              </a:rPr>
              <a:t>n important step towards quantifying and analyzing the relationships among climatic conditions, urban morphology, land cover, and energy use; and using these relationships to inform energy-efficient urban development and planning and </a:t>
            </a:r>
            <a:r>
              <a:rPr lang="en-US" sz="1400" dirty="0" smtClean="0">
                <a:solidFill>
                  <a:schemeClr val="dk1"/>
                </a:solidFill>
              </a:rPr>
              <a:t>p</a:t>
            </a:r>
            <a:r>
              <a:rPr lang="en-US" sz="1400" dirty="0" smtClean="0">
                <a:solidFill>
                  <a:schemeClr val="dk1"/>
                </a:solidFill>
              </a:rPr>
              <a:t>repares </a:t>
            </a:r>
            <a:r>
              <a:rPr lang="en-US" sz="1400" dirty="0">
                <a:solidFill>
                  <a:schemeClr val="dk1"/>
                </a:solidFill>
              </a:rPr>
              <a:t>the way for assessing future microclimate and building energy consumption using global climate projections as boundary conditions, and incorporating impacts of population shifts and urbanization</a:t>
            </a:r>
            <a:r>
              <a:rPr lang="en-US" sz="1400" dirty="0" smtClean="0">
                <a:solidFill>
                  <a:schemeClr val="dk1"/>
                </a:solidFill>
              </a:rPr>
              <a:t>.</a:t>
            </a:r>
            <a:endParaRPr lang="en-US" sz="1400" dirty="0">
              <a:solidFill>
                <a:schemeClr val="dk1"/>
              </a:solidFill>
            </a:endParaRPr>
          </a:p>
        </p:txBody>
      </p:sp>
    </p:spTree>
    <p:extLst>
      <p:ext uri="{BB962C8B-B14F-4D97-AF65-F5344CB8AC3E}">
        <p14:creationId xmlns:p14="http://schemas.microsoft.com/office/powerpoint/2010/main" val="3052704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TotalTime>
  <Words>350</Words>
  <Application>Microsoft Macintosh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Impacts of the Morphology of New Neighborhoods on Microclimate and Building Energy Use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Impacts of the Morphology of New Neighborhoods on Microclimate and Building Energy Use</dc:title>
  <dc:creator>Melissa</dc:creator>
  <cp:lastModifiedBy>Melissa</cp:lastModifiedBy>
  <cp:revision>5</cp:revision>
  <dcterms:created xsi:type="dcterms:W3CDTF">2020-10-20T18:30:15Z</dcterms:created>
  <dcterms:modified xsi:type="dcterms:W3CDTF">2020-10-20T19:29:06Z</dcterms:modified>
</cp:coreProperties>
</file>