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1423"/>
  </p:normalViewPr>
  <p:slideViewPr>
    <p:cSldViewPr snapToGrid="0" snapToObjects="1">
      <p:cViewPr varScale="1">
        <p:scale>
          <a:sx n="56" d="100"/>
          <a:sy n="5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55392" y="5816774"/>
            <a:ext cx="6597280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Helvetica" pitchFamily="2" charset="0"/>
              </a:rPr>
              <a:t>Impact</a:t>
            </a:r>
          </a:p>
          <a:p>
            <a:pPr marL="342900" indent="-342900" algn="l" defTabSz="457200">
              <a:spcBef>
                <a:spcPts val="1200"/>
              </a:spcBef>
              <a:buFontTx/>
              <a:buChar char="-"/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rPr lang="en-US" dirty="0">
                <a:latin typeface="Helvetica" pitchFamily="2" charset="0"/>
              </a:rPr>
              <a:t>Daily average and extreme temperatures vary widely between different models and ensembles, which influences skill in both bulk and extreme temperature distributions</a:t>
            </a:r>
          </a:p>
          <a:p>
            <a:pPr marL="342900" indent="-342900" algn="l" defTabSz="457200">
              <a:spcBef>
                <a:spcPts val="1200"/>
              </a:spcBef>
              <a:buFontTx/>
              <a:buChar char="-"/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rPr lang="en-US" dirty="0">
                <a:latin typeface="Helvetica" pitchFamily="2" charset="0"/>
              </a:rPr>
              <a:t>Results can help inform regional analysis particularly sensitive to extreme temperature (such as agriculture impacts)</a:t>
            </a:r>
          </a:p>
          <a:p>
            <a:pPr marL="342900" indent="-342900" algn="l" defTabSz="457200">
              <a:spcBef>
                <a:spcPts val="1200"/>
              </a:spcBef>
              <a:buFontTx/>
              <a:buChar char="-"/>
              <a:defRPr sz="2000">
                <a:latin typeface="Times"/>
                <a:ea typeface="Times"/>
                <a:cs typeface="Times"/>
                <a:sym typeface="Times"/>
              </a:defRPr>
            </a:pPr>
            <a:endParaRPr lang="en-US" dirty="0">
              <a:latin typeface="Helvetica" pitchFamily="2" charset="0"/>
            </a:endParaRPr>
          </a:p>
          <a:p>
            <a:pPr marL="342900" indent="-342900" algn="l" defTabSz="457200">
              <a:spcBef>
                <a:spcPts val="1200"/>
              </a:spcBef>
              <a:buFontTx/>
              <a:buChar char="-"/>
              <a:defRPr sz="2000">
                <a:latin typeface="Times"/>
                <a:ea typeface="Times"/>
                <a:cs typeface="Times"/>
                <a:sym typeface="Times"/>
              </a:defRPr>
            </a:pPr>
            <a:endParaRPr lang="en-US" dirty="0">
              <a:latin typeface="Helvetica" pitchFamily="2" charset="0"/>
            </a:endParaRPr>
          </a:p>
          <a:p>
            <a:pPr marL="342900" indent="-342900" algn="l" defTabSz="457200">
              <a:spcBef>
                <a:spcPts val="1200"/>
              </a:spcBef>
              <a:buFontTx/>
              <a:buChar char="-"/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86624" y="149948"/>
            <a:ext cx="12602365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800" dirty="0"/>
              <a:t>New tools to analyze extreme temperature in model ensembles and observational data products</a:t>
            </a:r>
          </a:p>
        </p:txBody>
      </p:sp>
      <p:sp>
        <p:nvSpPr>
          <p:cNvPr id="122" name="Shape 122"/>
          <p:cNvSpPr/>
          <p:nvPr/>
        </p:nvSpPr>
        <p:spPr>
          <a:xfrm>
            <a:off x="255392" y="1198374"/>
            <a:ext cx="643241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Objective</a:t>
            </a:r>
            <a:endParaRPr lang="en-US" dirty="0"/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itchFamily="2" charset="0"/>
              </a:rPr>
              <a:t>Analyze mean and extreme temperature at </a:t>
            </a:r>
            <a:r>
              <a:rPr lang="en-US" sz="2000" dirty="0">
                <a:sym typeface="Helvetica"/>
              </a:rPr>
              <a:t>regional scales in global climate model ensembles and evaluate skill based on the historical period</a:t>
            </a:r>
            <a:endParaRPr lang="en-US" sz="2000" dirty="0">
              <a:latin typeface="Helvetica" pitchFamily="2" charset="0"/>
              <a:ea typeface="Calibri" panose="020F0502020204030204" pitchFamily="34" charset="0"/>
              <a:cs typeface="Times New Roman" pitchFamily="2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26956" y="2806325"/>
            <a:ext cx="6360850" cy="302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Approach</a:t>
            </a:r>
          </a:p>
          <a:p>
            <a:pPr marL="259291" indent="-259291" algn="l" defTabSz="457200">
              <a:spcBef>
                <a:spcPts val="1200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Utilize a block maxima approach to analyze  extreme temperature distributions across spatial scales</a:t>
            </a:r>
          </a:p>
          <a:p>
            <a:pPr marL="259291" indent="-259291" algn="l" defTabSz="457200">
              <a:spcBef>
                <a:spcPts val="1200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Evaluate skill using root mean square error based on observational data sets</a:t>
            </a:r>
          </a:p>
          <a:p>
            <a:pPr marL="259291" indent="-259291" algn="l" defTabSz="457200">
              <a:spcBef>
                <a:spcPts val="1200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Quantify effects of internal variability, resolution, and different model structures on temperature distributions (bulk vs tails)</a:t>
            </a:r>
          </a:p>
        </p:txBody>
      </p:sp>
      <p:sp>
        <p:nvSpPr>
          <p:cNvPr id="124" name="Shape 124"/>
          <p:cNvSpPr/>
          <p:nvPr/>
        </p:nvSpPr>
        <p:spPr>
          <a:xfrm>
            <a:off x="179021" y="8875286"/>
            <a:ext cx="12602365" cy="6565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Hogan, E., Nicholas, R. E., Keller, K., </a:t>
            </a:r>
            <a:r>
              <a:rPr lang="en-US" dirty="0" err="1"/>
              <a:t>Eilts</a:t>
            </a:r>
            <a:r>
              <a:rPr lang="en-US" dirty="0"/>
              <a:t>, S., and Sriver, R. L. </a:t>
            </a:r>
            <a:r>
              <a:rPr dirty="0"/>
              <a:t>(201</a:t>
            </a:r>
            <a:r>
              <a:rPr lang="en-US" dirty="0"/>
              <a:t>9</a:t>
            </a:r>
            <a:r>
              <a:rPr dirty="0"/>
              <a:t>)</a:t>
            </a:r>
            <a:r>
              <a:rPr lang="en-US" dirty="0"/>
              <a:t>. Representation of US Warm Temperature Extremes in Global Climate Model Ensembles, Journal of Climate, 32(9), 2951-2603. https://doi.org/10.1175/jcli-d-18-0075.1</a:t>
            </a:r>
          </a:p>
        </p:txBody>
      </p:sp>
      <p:sp>
        <p:nvSpPr>
          <p:cNvPr id="119" name="Shape 119"/>
          <p:cNvSpPr/>
          <p:nvPr/>
        </p:nvSpPr>
        <p:spPr>
          <a:xfrm>
            <a:off x="6727095" y="7574112"/>
            <a:ext cx="617919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70C0"/>
                </a:solidFill>
              </a:rPr>
              <a:t>Upper Left:  </a:t>
            </a:r>
            <a:r>
              <a:rPr lang="en-US" dirty="0">
                <a:solidFill>
                  <a:srgbClr val="0070C0"/>
                </a:solidFill>
              </a:rPr>
              <a:t>Example temperature distribution highlighting bulk and tail areas. </a:t>
            </a:r>
            <a:r>
              <a:rPr lang="en-US" b="1" dirty="0">
                <a:solidFill>
                  <a:srgbClr val="0070C0"/>
                </a:solidFill>
              </a:rPr>
              <a:t>Upper Right</a:t>
            </a:r>
            <a:r>
              <a:rPr lang="en-US" dirty="0">
                <a:solidFill>
                  <a:srgbClr val="0070C0"/>
                </a:solidFill>
              </a:rPr>
              <a:t>: Example location for regional analysis. </a:t>
            </a:r>
            <a:r>
              <a:rPr lang="en-US" b="1" dirty="0">
                <a:solidFill>
                  <a:srgbClr val="0070C0"/>
                </a:solidFill>
              </a:rPr>
              <a:t>Lower: </a:t>
            </a:r>
            <a:r>
              <a:rPr lang="en-US" dirty="0">
                <a:solidFill>
                  <a:srgbClr val="0070C0"/>
                </a:solidFill>
              </a:rPr>
              <a:t>Results for central Illinois, showing skill in bulk temperature (y-axis) versus extreme temperature (x axis).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8135A-80F1-9743-8FC7-5C0C4F47DA7F}"/>
              </a:ext>
            </a:extLst>
          </p:cNvPr>
          <p:cNvGrpSpPr/>
          <p:nvPr/>
        </p:nvGrpSpPr>
        <p:grpSpPr>
          <a:xfrm>
            <a:off x="7017843" y="784273"/>
            <a:ext cx="5295459" cy="6958353"/>
            <a:chOff x="7017843" y="784273"/>
            <a:chExt cx="5295459" cy="6958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1F45CB-F4ED-8343-A4BC-B95725C50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3555" y="813489"/>
              <a:ext cx="3149747" cy="20890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C02763-92F9-064C-B68D-266E97D4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843" y="784273"/>
              <a:ext cx="2651057" cy="19565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98DDA7-7FD8-584C-A9F0-67D888F9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8638" y="2770020"/>
              <a:ext cx="4416111" cy="47136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975722-1B86-F245-9973-19FE2825DD8B}"/>
                </a:ext>
              </a:extLst>
            </p:cNvPr>
            <p:cNvSpPr/>
            <p:nvPr/>
          </p:nvSpPr>
          <p:spPr>
            <a:xfrm rot="16200000">
              <a:off x="6701800" y="4634252"/>
              <a:ext cx="1438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  <a:defRPr sz="20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dirty="0">
                  <a:solidFill>
                    <a:srgbClr val="FF0000"/>
                  </a:solidFill>
                </a:rPr>
                <a:t>Bulk Error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1181E9-AE5A-6E48-83CA-39435CFC29D6}"/>
                </a:ext>
              </a:extLst>
            </p:cNvPr>
            <p:cNvSpPr/>
            <p:nvPr/>
          </p:nvSpPr>
          <p:spPr>
            <a:xfrm>
              <a:off x="9383471" y="7342516"/>
              <a:ext cx="13227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  <a:defRPr sz="20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dirty="0">
                  <a:solidFill>
                    <a:srgbClr val="FF0000"/>
                  </a:solidFill>
                </a:rPr>
                <a:t>Tail Error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6D7CB9-59C6-ED42-83E9-57B388E0916F}"/>
                </a:ext>
              </a:extLst>
            </p:cNvPr>
            <p:cNvSpPr/>
            <p:nvPr/>
          </p:nvSpPr>
          <p:spPr>
            <a:xfrm>
              <a:off x="7517022" y="2671598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spcBef>
                  <a:spcPts val="1200"/>
                </a:spcBef>
                <a:defRPr sz="20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800" dirty="0">
                  <a:solidFill>
                    <a:schemeClr val="tx1"/>
                  </a:solidFill>
                </a:rPr>
                <a:t>Temperature</a:t>
              </a:r>
            </a:p>
          </p:txBody>
        </p:sp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229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</vt:lpstr>
      <vt:lpstr>Helvetica Light</vt:lpstr>
      <vt:lpstr>Helvetica Neue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Shim, Edward</cp:lastModifiedBy>
  <cp:revision>24</cp:revision>
  <dcterms:modified xsi:type="dcterms:W3CDTF">2019-07-04T17:58:19Z</dcterms:modified>
</cp:coreProperties>
</file>