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31"/>
  </p:normalViewPr>
  <p:slideViewPr>
    <p:cSldViewPr snapToGrid="0" snapToObjects="1">
      <p:cViewPr varScale="1">
        <p:scale>
          <a:sx n="107" d="100"/>
          <a:sy n="107" d="100"/>
        </p:scale>
        <p:origin x="11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270DB6-E726-4847-A75D-5D9F63C63746}"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BDBA7-356F-744D-815F-2877AC3813A4}" type="slidenum">
              <a:rPr lang="en-US" smtClean="0"/>
              <a:t>‹#›</a:t>
            </a:fld>
            <a:endParaRPr lang="en-US"/>
          </a:p>
        </p:txBody>
      </p:sp>
    </p:spTree>
    <p:extLst>
      <p:ext uri="{BB962C8B-B14F-4D97-AF65-F5344CB8AC3E}">
        <p14:creationId xmlns:p14="http://schemas.microsoft.com/office/powerpoint/2010/main" val="1129520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70DB6-E726-4847-A75D-5D9F63C63746}"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BDBA7-356F-744D-815F-2877AC3813A4}" type="slidenum">
              <a:rPr lang="en-US" smtClean="0"/>
              <a:t>‹#›</a:t>
            </a:fld>
            <a:endParaRPr lang="en-US"/>
          </a:p>
        </p:txBody>
      </p:sp>
    </p:spTree>
    <p:extLst>
      <p:ext uri="{BB962C8B-B14F-4D97-AF65-F5344CB8AC3E}">
        <p14:creationId xmlns:p14="http://schemas.microsoft.com/office/powerpoint/2010/main" val="5494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70DB6-E726-4847-A75D-5D9F63C63746}"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BDBA7-356F-744D-815F-2877AC3813A4}" type="slidenum">
              <a:rPr lang="en-US" smtClean="0"/>
              <a:t>‹#›</a:t>
            </a:fld>
            <a:endParaRPr lang="en-US"/>
          </a:p>
        </p:txBody>
      </p:sp>
    </p:spTree>
    <p:extLst>
      <p:ext uri="{BB962C8B-B14F-4D97-AF65-F5344CB8AC3E}">
        <p14:creationId xmlns:p14="http://schemas.microsoft.com/office/powerpoint/2010/main" val="1422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70DB6-E726-4847-A75D-5D9F63C63746}"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BDBA7-356F-744D-815F-2877AC3813A4}" type="slidenum">
              <a:rPr lang="en-US" smtClean="0"/>
              <a:t>‹#›</a:t>
            </a:fld>
            <a:endParaRPr lang="en-US"/>
          </a:p>
        </p:txBody>
      </p:sp>
    </p:spTree>
    <p:extLst>
      <p:ext uri="{BB962C8B-B14F-4D97-AF65-F5344CB8AC3E}">
        <p14:creationId xmlns:p14="http://schemas.microsoft.com/office/powerpoint/2010/main" val="8946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70DB6-E726-4847-A75D-5D9F63C63746}"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BDBA7-356F-744D-815F-2877AC3813A4}" type="slidenum">
              <a:rPr lang="en-US" smtClean="0"/>
              <a:t>‹#›</a:t>
            </a:fld>
            <a:endParaRPr lang="en-US"/>
          </a:p>
        </p:txBody>
      </p:sp>
    </p:spTree>
    <p:extLst>
      <p:ext uri="{BB962C8B-B14F-4D97-AF65-F5344CB8AC3E}">
        <p14:creationId xmlns:p14="http://schemas.microsoft.com/office/powerpoint/2010/main" val="47474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270DB6-E726-4847-A75D-5D9F63C63746}"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BDBA7-356F-744D-815F-2877AC3813A4}" type="slidenum">
              <a:rPr lang="en-US" smtClean="0"/>
              <a:t>‹#›</a:t>
            </a:fld>
            <a:endParaRPr lang="en-US"/>
          </a:p>
        </p:txBody>
      </p:sp>
    </p:spTree>
    <p:extLst>
      <p:ext uri="{BB962C8B-B14F-4D97-AF65-F5344CB8AC3E}">
        <p14:creationId xmlns:p14="http://schemas.microsoft.com/office/powerpoint/2010/main" val="114343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270DB6-E726-4847-A75D-5D9F63C63746}"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BDBA7-356F-744D-815F-2877AC3813A4}" type="slidenum">
              <a:rPr lang="en-US" smtClean="0"/>
              <a:t>‹#›</a:t>
            </a:fld>
            <a:endParaRPr lang="en-US"/>
          </a:p>
        </p:txBody>
      </p:sp>
    </p:spTree>
    <p:extLst>
      <p:ext uri="{BB962C8B-B14F-4D97-AF65-F5344CB8AC3E}">
        <p14:creationId xmlns:p14="http://schemas.microsoft.com/office/powerpoint/2010/main" val="199274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270DB6-E726-4847-A75D-5D9F63C63746}"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BDBA7-356F-744D-815F-2877AC3813A4}" type="slidenum">
              <a:rPr lang="en-US" smtClean="0"/>
              <a:t>‹#›</a:t>
            </a:fld>
            <a:endParaRPr lang="en-US"/>
          </a:p>
        </p:txBody>
      </p:sp>
    </p:spTree>
    <p:extLst>
      <p:ext uri="{BB962C8B-B14F-4D97-AF65-F5344CB8AC3E}">
        <p14:creationId xmlns:p14="http://schemas.microsoft.com/office/powerpoint/2010/main" val="198721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70DB6-E726-4847-A75D-5D9F63C63746}"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BDBA7-356F-744D-815F-2877AC3813A4}" type="slidenum">
              <a:rPr lang="en-US" smtClean="0"/>
              <a:t>‹#›</a:t>
            </a:fld>
            <a:endParaRPr lang="en-US"/>
          </a:p>
        </p:txBody>
      </p:sp>
    </p:spTree>
    <p:extLst>
      <p:ext uri="{BB962C8B-B14F-4D97-AF65-F5344CB8AC3E}">
        <p14:creationId xmlns:p14="http://schemas.microsoft.com/office/powerpoint/2010/main" val="150494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270DB6-E726-4847-A75D-5D9F63C63746}"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BDBA7-356F-744D-815F-2877AC3813A4}" type="slidenum">
              <a:rPr lang="en-US" smtClean="0"/>
              <a:t>‹#›</a:t>
            </a:fld>
            <a:endParaRPr lang="en-US"/>
          </a:p>
        </p:txBody>
      </p:sp>
    </p:spTree>
    <p:extLst>
      <p:ext uri="{BB962C8B-B14F-4D97-AF65-F5344CB8AC3E}">
        <p14:creationId xmlns:p14="http://schemas.microsoft.com/office/powerpoint/2010/main" val="55321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270DB6-E726-4847-A75D-5D9F63C63746}"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BDBA7-356F-744D-815F-2877AC3813A4}" type="slidenum">
              <a:rPr lang="en-US" smtClean="0"/>
              <a:t>‹#›</a:t>
            </a:fld>
            <a:endParaRPr lang="en-US"/>
          </a:p>
        </p:txBody>
      </p:sp>
    </p:spTree>
    <p:extLst>
      <p:ext uri="{BB962C8B-B14F-4D97-AF65-F5344CB8AC3E}">
        <p14:creationId xmlns:p14="http://schemas.microsoft.com/office/powerpoint/2010/main" val="138263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70DB6-E726-4847-A75D-5D9F63C63746}" type="datetimeFigureOut">
              <a:rPr lang="en-US" smtClean="0"/>
              <a:t>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BDBA7-356F-744D-815F-2877AC3813A4}" type="slidenum">
              <a:rPr lang="en-US" smtClean="0"/>
              <a:t>‹#›</a:t>
            </a:fld>
            <a:endParaRPr lang="en-US"/>
          </a:p>
        </p:txBody>
      </p:sp>
    </p:spTree>
    <p:extLst>
      <p:ext uri="{BB962C8B-B14F-4D97-AF65-F5344CB8AC3E}">
        <p14:creationId xmlns:p14="http://schemas.microsoft.com/office/powerpoint/2010/main" val="760062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51004139"/>
              </p:ext>
            </p:extLst>
          </p:nvPr>
        </p:nvGraphicFramePr>
        <p:xfrm>
          <a:off x="50984" y="664783"/>
          <a:ext cx="5027273" cy="4917186"/>
        </p:xfrm>
        <a:graphic>
          <a:graphicData uri="http://schemas.openxmlformats.org/drawingml/2006/table">
            <a:tbl>
              <a:tblPr firstCol="1">
                <a:tableStyleId>{85BE263C-DBD7-4A20-BB59-AAB30ACAA65A}</a:tableStyleId>
              </a:tblPr>
              <a:tblGrid>
                <a:gridCol w="1145808">
                  <a:extLst>
                    <a:ext uri="{9D8B030D-6E8A-4147-A177-3AD203B41FA5}">
                      <a16:colId xmlns:a16="http://schemas.microsoft.com/office/drawing/2014/main" val="20000"/>
                    </a:ext>
                  </a:extLst>
                </a:gridCol>
                <a:gridCol w="3881465">
                  <a:extLst>
                    <a:ext uri="{9D8B030D-6E8A-4147-A177-3AD203B41FA5}">
                      <a16:colId xmlns:a16="http://schemas.microsoft.com/office/drawing/2014/main" val="20001"/>
                    </a:ext>
                  </a:extLst>
                </a:gridCol>
              </a:tblGrid>
              <a:tr h="370840">
                <a:tc gridSpan="2">
                  <a:txBody>
                    <a:bodyPr/>
                    <a:lstStyle/>
                    <a:p>
                      <a:pPr>
                        <a:lnSpc>
                          <a:spcPct val="90000"/>
                        </a:lnSpc>
                        <a:spcBef>
                          <a:spcPts val="600"/>
                        </a:spcBef>
                        <a:spcAft>
                          <a:spcPts val="0"/>
                        </a:spcAft>
                      </a:pPr>
                      <a:r>
                        <a:rPr lang="en-US" sz="1400" b="1" dirty="0">
                          <a:solidFill>
                            <a:schemeClr val="tx1"/>
                          </a:solidFill>
                        </a:rPr>
                        <a:t>Expanding</a:t>
                      </a:r>
                      <a:r>
                        <a:rPr lang="en-US" sz="1400" b="1" baseline="0" dirty="0">
                          <a:solidFill>
                            <a:schemeClr val="tx1"/>
                          </a:solidFill>
                        </a:rPr>
                        <a:t> the representation of vegetation from a single mean value for a large number species classified as a “Plant Functional Type” to a full distribution will allow us to account for functional diversity present in nature and critical to ecosystem processes.</a:t>
                      </a:r>
                      <a:endParaRPr lang="en-US" sz="1400" b="1" dirty="0">
                        <a:solidFill>
                          <a:schemeClr val="tx1"/>
                        </a:solidFill>
                      </a:endParaRPr>
                    </a:p>
                  </a:txBody>
                  <a:tcPr marL="45720" marR="4572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69863" indent="-169863">
                        <a:lnSpc>
                          <a:spcPct val="90000"/>
                        </a:lnSpc>
                        <a:spcBef>
                          <a:spcPts val="600"/>
                        </a:spcBef>
                        <a:buFont typeface="Arial" panose="020B0604020202020204" pitchFamily="34" charset="0"/>
                        <a:buChar char="•"/>
                      </a:pPr>
                      <a:endParaRPr lang="en-US" sz="1400" dirty="0"/>
                    </a:p>
                  </a:txBody>
                  <a:tcPr anchor="ctr">
                    <a:lnL w="1270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58979">
                <a:tc>
                  <a:txBody>
                    <a:bodyPr/>
                    <a:lstStyle/>
                    <a:p>
                      <a:pPr>
                        <a:lnSpc>
                          <a:spcPct val="90000"/>
                        </a:lnSpc>
                        <a:spcBef>
                          <a:spcPts val="600"/>
                        </a:spcBef>
                        <a:spcAft>
                          <a:spcPts val="0"/>
                        </a:spcAft>
                      </a:pPr>
                      <a:r>
                        <a:rPr lang="en-US" sz="1400" b="0" dirty="0">
                          <a:solidFill>
                            <a:schemeClr val="tx1"/>
                          </a:solidFill>
                        </a:rPr>
                        <a:t>Objective</a:t>
                      </a:r>
                    </a:p>
                  </a:txBody>
                  <a:tcPr marL="45720" marR="457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114300" marR="0" indent="-1143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300" dirty="0"/>
                        <a:t>To</a:t>
                      </a:r>
                      <a:r>
                        <a:rPr lang="en-US" sz="1300" baseline="0" dirty="0"/>
                        <a:t> map the structure of trait distributions across the vegetated globe. </a:t>
                      </a:r>
                    </a:p>
                    <a:p>
                      <a:pPr marL="114300" marR="0" indent="-1143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300" dirty="0"/>
                        <a:t>To estimate</a:t>
                      </a:r>
                      <a:r>
                        <a:rPr lang="en-US" sz="1300" baseline="0" dirty="0"/>
                        <a:t> the contribution of “Plant Functional Types” (PFTs) in estimating plant functional traits, and possibly eliminate the need for PFTs in vegetation models.</a:t>
                      </a:r>
                      <a:endParaRPr lang="en-US" sz="13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nSpc>
                          <a:spcPct val="90000"/>
                        </a:lnSpc>
                        <a:spcBef>
                          <a:spcPts val="600"/>
                        </a:spcBef>
                        <a:spcAft>
                          <a:spcPts val="0"/>
                        </a:spcAft>
                      </a:pPr>
                      <a:r>
                        <a:rPr lang="en-US" sz="1400" b="0" dirty="0">
                          <a:solidFill>
                            <a:schemeClr val="tx1"/>
                          </a:solidFill>
                        </a:rPr>
                        <a:t>New science</a:t>
                      </a:r>
                    </a:p>
                  </a:txBody>
                  <a:tcPr marL="45720" marR="457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114300" indent="-114300">
                        <a:lnSpc>
                          <a:spcPct val="90000"/>
                        </a:lnSpc>
                        <a:spcBef>
                          <a:spcPts val="600"/>
                        </a:spcBef>
                        <a:spcAft>
                          <a:spcPts val="0"/>
                        </a:spcAft>
                        <a:buFont typeface="Arial" panose="020B0604020202020204" pitchFamily="34" charset="0"/>
                        <a:buChar char="•"/>
                      </a:pPr>
                      <a:r>
                        <a:rPr lang="en-US" sz="1300" baseline="0" dirty="0">
                          <a:solidFill>
                            <a:schemeClr val="dk1"/>
                          </a:solidFill>
                        </a:rPr>
                        <a:t>Local trait variation is extremely large, approaching the range of global mean values.</a:t>
                      </a:r>
                    </a:p>
                    <a:p>
                      <a:pPr marL="114300" indent="-114300">
                        <a:lnSpc>
                          <a:spcPct val="90000"/>
                        </a:lnSpc>
                        <a:spcBef>
                          <a:spcPts val="600"/>
                        </a:spcBef>
                        <a:spcAft>
                          <a:spcPts val="0"/>
                        </a:spcAft>
                        <a:buFont typeface="Arial" panose="020B0604020202020204" pitchFamily="34" charset="0"/>
                        <a:buChar char="•"/>
                      </a:pPr>
                      <a:r>
                        <a:rPr lang="en-US" sz="1300" baseline="0" dirty="0">
                          <a:solidFill>
                            <a:schemeClr val="dk1"/>
                          </a:solidFill>
                        </a:rPr>
                        <a:t>Given the current spatial distribution of plant trait measurements PFTs are an important component of estimating trait diversity at the global scale. New data from Africa, Asia and the Arctic would be extremely valuable.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nSpc>
                          <a:spcPct val="90000"/>
                        </a:lnSpc>
                        <a:spcBef>
                          <a:spcPts val="600"/>
                        </a:spcBef>
                        <a:spcAft>
                          <a:spcPts val="0"/>
                        </a:spcAft>
                      </a:pPr>
                      <a:r>
                        <a:rPr lang="en-US" sz="1400" b="0" dirty="0">
                          <a:solidFill>
                            <a:schemeClr val="tx1"/>
                          </a:solidFill>
                        </a:rPr>
                        <a:t>Significance</a:t>
                      </a:r>
                    </a:p>
                  </a:txBody>
                  <a:tcPr marL="45720" marR="457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114300" marR="0" indent="-1143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300" dirty="0"/>
                        <a:t>Given the large</a:t>
                      </a:r>
                      <a:r>
                        <a:rPr lang="en-US" sz="1300" baseline="0" dirty="0"/>
                        <a:t> span of local trait values and the importance of the full distribution of traits to ecosystem processes we can now incorporate functional diversity at the global scale.</a:t>
                      </a:r>
                      <a:endParaRPr lang="en-US" sz="13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gridSpan="2">
                  <a:txBody>
                    <a:body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sz="1050" b="0" dirty="0">
                          <a:solidFill>
                            <a:schemeClr val="tx1"/>
                          </a:solidFill>
                        </a:rPr>
                        <a:t>Butler,</a:t>
                      </a:r>
                      <a:r>
                        <a:rPr lang="en-US" sz="1050" b="0" baseline="0" dirty="0">
                          <a:solidFill>
                            <a:schemeClr val="tx1"/>
                          </a:solidFill>
                        </a:rPr>
                        <a:t> E.E., A. </a:t>
                      </a:r>
                      <a:r>
                        <a:rPr lang="en-US" sz="1050" b="0" baseline="0" dirty="0" err="1">
                          <a:solidFill>
                            <a:schemeClr val="tx1"/>
                          </a:solidFill>
                        </a:rPr>
                        <a:t>Datta</a:t>
                      </a:r>
                      <a:r>
                        <a:rPr lang="en-US" sz="1050" b="0" baseline="0" dirty="0">
                          <a:solidFill>
                            <a:schemeClr val="tx1"/>
                          </a:solidFill>
                        </a:rPr>
                        <a:t>, et al. Mapping local and global variability in plant trait distributions. </a:t>
                      </a:r>
                      <a:r>
                        <a:rPr lang="en-US" sz="1050" b="0" i="1" baseline="0" dirty="0">
                          <a:solidFill>
                            <a:schemeClr val="tx1"/>
                          </a:solidFill>
                        </a:rPr>
                        <a:t>Proc. Nat. Acad. Sci. </a:t>
                      </a:r>
                      <a:r>
                        <a:rPr lang="en-US" sz="1050" b="0" i="0" baseline="0" dirty="0">
                          <a:solidFill>
                            <a:schemeClr val="tx1"/>
                          </a:solidFill>
                        </a:rPr>
                        <a:t>(accepted)</a:t>
                      </a:r>
                      <a:endParaRPr lang="en-US" sz="1050" b="0" dirty="0">
                        <a:solidFill>
                          <a:schemeClr val="tx1"/>
                        </a:solidFill>
                      </a:endParaRP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lang="en-US" sz="1050" b="0" dirty="0">
                        <a:solidFill>
                          <a:schemeClr val="tx1"/>
                        </a:solidFill>
                      </a:endParaRPr>
                    </a:p>
                  </a:txBody>
                  <a:tcPr marL="45720" marR="45720" anchor="ct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marL="169863" indent="-169863">
                        <a:lnSpc>
                          <a:spcPct val="90000"/>
                        </a:lnSpc>
                        <a:spcBef>
                          <a:spcPts val="600"/>
                        </a:spcBef>
                        <a:buFont typeface="Arial" panose="020B0604020202020204" pitchFamily="34" charset="0"/>
                        <a:buChar char="•"/>
                      </a:pPr>
                      <a:endParaRPr lang="en-US" sz="14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50984" y="0"/>
            <a:ext cx="12141016" cy="646331"/>
          </a:xfrm>
          <a:prstGeom prst="rect">
            <a:avLst/>
          </a:prstGeom>
          <a:noFill/>
        </p:spPr>
        <p:txBody>
          <a:bodyPr wrap="none" rtlCol="0">
            <a:spAutoFit/>
          </a:bodyPr>
          <a:lstStyle/>
          <a:p>
            <a:r>
              <a:rPr lang="en-US" sz="3600" b="1" dirty="0"/>
              <a:t>Mapping local and global variability in plant trait distributions </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869" y="664783"/>
            <a:ext cx="6250820" cy="3281681"/>
          </a:xfrm>
          <a:prstGeom prst="rect">
            <a:avLst/>
          </a:prstGeom>
        </p:spPr>
      </p:pic>
      <p:sp>
        <p:nvSpPr>
          <p:cNvPr id="7" name="TextBox 6"/>
          <p:cNvSpPr txBox="1"/>
          <p:nvPr/>
        </p:nvSpPr>
        <p:spPr>
          <a:xfrm>
            <a:off x="5200650" y="3687786"/>
            <a:ext cx="6991349" cy="1169551"/>
          </a:xfrm>
          <a:prstGeom prst="rect">
            <a:avLst/>
          </a:prstGeom>
          <a:noFill/>
        </p:spPr>
        <p:txBody>
          <a:bodyPr wrap="square" rtlCol="0">
            <a:spAutoFit/>
          </a:bodyPr>
          <a:lstStyle/>
          <a:p>
            <a:pPr marL="342900" indent="-342900">
              <a:buAutoNum type="alphaLcParenR"/>
            </a:pPr>
            <a:r>
              <a:rPr lang="en-US" sz="1400" dirty="0"/>
              <a:t>Locations and values of specific leaf area (SLA) trait measurements for the Broadleaf Evergreen Tropical Tree PFT.</a:t>
            </a:r>
          </a:p>
          <a:p>
            <a:pPr marL="342900" indent="-342900">
              <a:buAutoNum type="alphaLcParenR"/>
            </a:pPr>
            <a:r>
              <a:rPr lang="en-US" sz="1400" dirty="0"/>
              <a:t>Close view of Panama with the box indicating the pixel containing </a:t>
            </a:r>
            <a:r>
              <a:rPr lang="en-US" sz="1400" dirty="0" err="1"/>
              <a:t>Barro</a:t>
            </a:r>
            <a:r>
              <a:rPr lang="en-US" sz="1400" dirty="0"/>
              <a:t> Colorado Island</a:t>
            </a:r>
          </a:p>
          <a:p>
            <a:pPr marL="342900" indent="-342900">
              <a:buAutoNum type="alphaLcParenR"/>
            </a:pPr>
            <a:r>
              <a:rPr lang="en-US" sz="1400" dirty="0"/>
              <a:t>The distribution of SLA values globally and within the pixel indicated in (b). There is considerable local variability.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650" y="4754208"/>
            <a:ext cx="7003464" cy="2074396"/>
          </a:xfrm>
          <a:prstGeom prst="rect">
            <a:avLst/>
          </a:prstGeom>
        </p:spPr>
      </p:pic>
      <p:sp>
        <p:nvSpPr>
          <p:cNvPr id="9" name="TextBox 8"/>
          <p:cNvSpPr txBox="1"/>
          <p:nvPr/>
        </p:nvSpPr>
        <p:spPr>
          <a:xfrm>
            <a:off x="2400300" y="5581969"/>
            <a:ext cx="2945569" cy="954107"/>
          </a:xfrm>
          <a:prstGeom prst="rect">
            <a:avLst/>
          </a:prstGeom>
          <a:noFill/>
        </p:spPr>
        <p:txBody>
          <a:bodyPr wrap="square" rtlCol="0">
            <a:spAutoFit/>
          </a:bodyPr>
          <a:lstStyle/>
          <a:p>
            <a:r>
              <a:rPr lang="en-US" sz="1400" dirty="0"/>
              <a:t>a) The model output for mean values of specific leaf area using 14 PFTs.</a:t>
            </a:r>
          </a:p>
          <a:p>
            <a:r>
              <a:rPr lang="en-US" sz="1400" dirty="0"/>
              <a:t>b) The standard deviation within each pixel from the same model</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82961"/>
            <a:ext cx="1652608" cy="975039"/>
          </a:xfrm>
          <a:prstGeom prst="rect">
            <a:avLst/>
          </a:prstGeom>
        </p:spPr>
      </p:pic>
    </p:spTree>
    <p:extLst>
      <p:ext uri="{BB962C8B-B14F-4D97-AF65-F5344CB8AC3E}">
        <p14:creationId xmlns:p14="http://schemas.microsoft.com/office/powerpoint/2010/main" val="728268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299</Words>
  <Application>Microsoft Office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E Butler</dc:creator>
  <cp:lastModifiedBy>Thornton, Peter E.</cp:lastModifiedBy>
  <cp:revision>4</cp:revision>
  <dcterms:created xsi:type="dcterms:W3CDTF">2017-10-23T15:14:33Z</dcterms:created>
  <dcterms:modified xsi:type="dcterms:W3CDTF">2018-01-09T21:10:19Z</dcterms:modified>
</cp:coreProperties>
</file>