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mmerschied, Maura K" initials="ZMK" lastIdx="1" clrIdx="0">
    <p:extLst>
      <p:ext uri="{19B8F6BF-5375-455C-9EA6-DF929625EA0E}">
        <p15:presenceInfo xmlns:p15="http://schemas.microsoft.com/office/powerpoint/2012/main" userId="S::maura.zimmerschied@pnnl.gov::90f43cb7-52e8-4378-b8bc-3330c6e8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F"/>
    <a:srgbClr val="7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047CB9-A2CD-4805-9EC2-CF787E3F2BFC}" v="1" dt="2019-02-21T18:39:58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FC55F-DD60-4108-8655-1DA69FAB1C31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6B680-6AB2-4E3B-8B36-7A8AD7D7D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1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61226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0412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16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oi.org/10.1088/1748-9326/aad19f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43774" y="1165477"/>
            <a:ext cx="3953664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Reduce uncertainties in hydropower projections by accounting for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hydrometeorological simulation biases and key operational constraints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 the context of a large-scale river-routing and water management model (MOSART-WM), develop a new process-based hydropower module that accounts for both environmental regulations and operational requirements for the electric power grid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a multiscale calibration approach to project hydropower generation for two different radiative forcing scenarios and 10 different downscaled Earth system models </a:t>
            </a:r>
            <a:endParaRPr lang="en-US" sz="1400" strike="sngStrike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New, more accurate projections of future hydropower generation demonstrate lower uncertainty in future seasonality shifts over the Western U.S.</a:t>
            </a:r>
            <a:r>
              <a:rPr lang="en-US" altLang="en-US" sz="1400" dirty="0"/>
              <a:t>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The inclusion of more realistic constraints on hydropower production provides a platform for further </a:t>
            </a:r>
            <a:r>
              <a:rPr lang="en-US" sz="1400" dirty="0"/>
              <a:t>exploration of coupled energy and water system dynamics</a:t>
            </a:r>
            <a:r>
              <a:rPr lang="en-US" altLang="en-US" sz="1400" dirty="0"/>
              <a:t>. 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 panose="020B0604020202020204" pitchFamily="34" charset="0"/>
              </a:rPr>
              <a:t>Improving Projections of Future Hydropower Changes in the Western United States</a:t>
            </a:r>
            <a:endParaRPr lang="en-US" sz="3000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021240" y="5993122"/>
            <a:ext cx="4894162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>
                <a:latin typeface="+mn-lt"/>
              </a:rPr>
              <a:t>Zhou, T., </a:t>
            </a:r>
            <a:r>
              <a:rPr lang="en-US" sz="1000" dirty="0" err="1">
                <a:latin typeface="+mn-lt"/>
              </a:rPr>
              <a:t>Voisin</a:t>
            </a:r>
            <a:r>
              <a:rPr lang="en-US" sz="1000" dirty="0">
                <a:latin typeface="+mn-lt"/>
              </a:rPr>
              <a:t>, N., &amp; Fu, T. (2018). Non-stationary hydropower generation projections constrained by environmental and electricity grid operations over the western United States. Environmental Research Letters, 13(7), 74035. </a:t>
            </a:r>
            <a:r>
              <a:rPr lang="en-US" sz="1000" dirty="0">
                <a:latin typeface="+mn-lt"/>
                <a:hlinkClick r:id="rId3"/>
              </a:rPr>
              <a:t>https://doi.org/10.1088/1748-9326/aad19f</a:t>
            </a:r>
            <a:endParaRPr 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106065" y="5162125"/>
            <a:ext cx="4894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Comparison of future projections of normalized annual hydropower generation, relative to 1981-2010 (horizontal line), for five energy regions using a statistical approach (blue bars) versus a new process-based model (yellow bars).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 descr="C:\Users\zhou014\Dropbox\Publication\2018\Hydropower\plots\GRL_map_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064" y="1111048"/>
            <a:ext cx="4809338" cy="3839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9D2BAD-CEFD-4B2E-88A6-9C3FBA591E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7909" y="2375188"/>
            <a:ext cx="801504" cy="644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856AFE-F305-463B-B3C6-67BC983918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7794" y="3780373"/>
            <a:ext cx="880897" cy="6902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397794-8975-442F-B455-ADBAD9BF6B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95483" y="1627311"/>
            <a:ext cx="814685" cy="6559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140D89-77F1-4E0E-A391-6D51C0606B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8473" y="2310260"/>
            <a:ext cx="872947" cy="7091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B2FDB7-7438-40D7-9CA7-ED2284C9A6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8466" y="3714358"/>
            <a:ext cx="821623" cy="65940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977306F-EA93-4C55-B7DD-A29EA527BA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6217" y="4902698"/>
            <a:ext cx="4593053" cy="25942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D9DF2DF-7BFD-46EA-8A99-22CCDD8E11D9}"/>
              </a:ext>
            </a:extLst>
          </p:cNvPr>
          <p:cNvSpPr txBox="1"/>
          <p:nvPr/>
        </p:nvSpPr>
        <p:spPr>
          <a:xfrm>
            <a:off x="4495482" y="1381090"/>
            <a:ext cx="81468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Northwest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BED27D-A7A1-496B-B515-D729680FAC19}"/>
              </a:ext>
            </a:extLst>
          </p:cNvPr>
          <p:cNvSpPr txBox="1"/>
          <p:nvPr/>
        </p:nvSpPr>
        <p:spPr>
          <a:xfrm>
            <a:off x="5287794" y="3546148"/>
            <a:ext cx="88089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California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3273B6-BE83-4FA4-B3C5-543EE6021B9C}"/>
              </a:ext>
            </a:extLst>
          </p:cNvPr>
          <p:cNvSpPr txBox="1"/>
          <p:nvPr/>
        </p:nvSpPr>
        <p:spPr>
          <a:xfrm>
            <a:off x="6017909" y="2156239"/>
            <a:ext cx="80150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Great Basin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7F4FC6-0058-49D5-A77C-3D7177352ABD}"/>
              </a:ext>
            </a:extLst>
          </p:cNvPr>
          <p:cNvSpPr txBox="1"/>
          <p:nvPr/>
        </p:nvSpPr>
        <p:spPr>
          <a:xfrm>
            <a:off x="7498473" y="2075573"/>
            <a:ext cx="87294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Rockies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49540C-FC10-4BEC-B8FD-DD3B5A037351}"/>
              </a:ext>
            </a:extLst>
          </p:cNvPr>
          <p:cNvSpPr txBox="1"/>
          <p:nvPr/>
        </p:nvSpPr>
        <p:spPr>
          <a:xfrm>
            <a:off x="7278466" y="3466973"/>
            <a:ext cx="82162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Southwest</a:t>
            </a:r>
          </a:p>
        </p:txBody>
      </p:sp>
    </p:spTree>
    <p:extLst>
      <p:ext uri="{BB962C8B-B14F-4D97-AF65-F5344CB8AC3E}">
        <p14:creationId xmlns:p14="http://schemas.microsoft.com/office/powerpoint/2010/main" val="424111371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Zhou-etal-SensitivityRegulatedFlow-JHydrometeorology-May2018-f</Presentation>
    <Funding xmlns="98b00cf3-a6ce-40de-8923-f140beb786e9">MSD</Funding>
  </documentManagement>
</p:properties>
</file>

<file path=customXml/itemProps1.xml><?xml version="1.0" encoding="utf-8"?>
<ds:datastoreItem xmlns:ds="http://schemas.openxmlformats.org/officeDocument/2006/customXml" ds:itemID="{FA4CE5EA-B93F-4EB9-AA1B-FA83A7451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F7CB49-5034-4A12-96F1-7468466D702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8987</TotalTime>
  <Words>246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Zhou-etal-SensitivityRegulatedFlow-JHydrometeorology-Mar2018-f</dc:title>
  <dc:creator>Davis, Emily L</dc:creator>
  <dc:description/>
  <cp:lastModifiedBy>Shim, Edward</cp:lastModifiedBy>
  <cp:revision>81</cp:revision>
  <cp:lastPrinted>2011-05-11T17:30:12Z</cp:lastPrinted>
  <dcterms:created xsi:type="dcterms:W3CDTF">2017-11-02T21:19:41Z</dcterms:created>
  <dcterms:modified xsi:type="dcterms:W3CDTF">2019-07-05T19:28:21Z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MSD</vt:lpwstr>
  </property>
  <property fmtid="{D5CDD505-2E9C-101B-9397-08002B2CF9AE}" pid="7" name="ContentType">
    <vt:lpwstr>Slide</vt:lpwstr>
  </property>
  <property fmtid="{D5CDD505-2E9C-101B-9397-08002B2CF9AE}" pid="8" name="Presentation">
    <vt:lpwstr>Zhou-etal-SensitivityRegulatedFlow-JHydrometeorology-Mar2018-f</vt:lpwstr>
  </property>
  <property fmtid="{D5CDD505-2E9C-101B-9397-08002B2CF9AE}" pid="9" name="SlideDescription">
    <vt:lpwstr/>
  </property>
</Properties>
</file>