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04D8A-B92E-4DF2-ABB5-CFE43E1938CA}" type="datetimeFigureOut">
              <a:rPr lang="en-US" smtClean="0"/>
              <a:t>7/5/19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4E99D-ECB2-4935-9C45-CCBB51F5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89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50AD3CA-C40C-4F5C-8B4E-124AB7F986EC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9446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5415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1C1206-2562-4557-91E5-831F968AE510}" type="datetimeFigureOut">
              <a:rPr lang="en-US"/>
              <a:pPr>
                <a:defRPr/>
              </a:pPr>
              <a:t>7/5/19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E0313DD-D9BE-4E39-AA93-14DD4041A0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19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2/2017wr02087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82684" y="1005759"/>
            <a:ext cx="4291478" cy="5823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Present a new analytical framework to quantify effects of reservoirs as a nonlinear filter of runoff routing that alters flood frequency curve (FFC) characteristics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Approach</a:t>
            </a:r>
            <a:endParaRPr lang="en-US" sz="1600" b="1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Define dimensionless Reservoir Impact Index (RII) to quantify reservoir regulation effects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Examine the shift of the FFC at 388 river stations in the contiguous United States for pre- and post-dam periods 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altLang="en-US" b="1" dirty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600" dirty="0">
                <a:solidFill>
                  <a:srgbClr val="000000"/>
                </a:solidFill>
              </a:rPr>
              <a:t>Framework revealed nonlinear threshold behavior of how shape of FFC changes as function of </a:t>
            </a:r>
            <a:r>
              <a:rPr lang="en-US" sz="1600" dirty="0"/>
              <a:t>reservoir regulation; results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challenge traditional assumption of stationarity used in constructing the FFC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P</a:t>
            </a:r>
            <a:r>
              <a:rPr lang="en-US" sz="1600" dirty="0"/>
              <a:t>re- and post-dam flood records should be separately analyzed to derive piece-wise stable and stationary flood series; data would help guide regional-scale planning of hydraulic structures in complex river systems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92251" y="-35341"/>
            <a:ext cx="8696706" cy="1109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/>
              <a:t>Reservoir Management Alters Flood Frequency</a:t>
            </a:r>
            <a:br>
              <a:rPr lang="en-US" sz="3200" b="1" dirty="0"/>
            </a:br>
            <a:r>
              <a:rPr lang="en-US" sz="3200" b="1" dirty="0"/>
              <a:t>at the Regional Scale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491933" y="6025609"/>
            <a:ext cx="4390241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>
                <a:latin typeface="+mn-lt"/>
              </a:rPr>
              <a:t>Wang, W., Li, H.Y., Leung, L. R., </a:t>
            </a:r>
            <a:r>
              <a:rPr lang="en-US" sz="1000" dirty="0" err="1">
                <a:latin typeface="+mn-lt"/>
              </a:rPr>
              <a:t>Yigzaw</a:t>
            </a:r>
            <a:r>
              <a:rPr lang="en-US" sz="1000" dirty="0">
                <a:latin typeface="+mn-lt"/>
              </a:rPr>
              <a:t>, W., Zhao, J., Lu, H., Deng, Z., </a:t>
            </a:r>
            <a:r>
              <a:rPr lang="en-US" sz="1000" dirty="0" err="1">
                <a:latin typeface="+mn-lt"/>
              </a:rPr>
              <a:t>Demisie</a:t>
            </a:r>
            <a:r>
              <a:rPr lang="en-US" sz="1000" dirty="0">
                <a:latin typeface="+mn-lt"/>
              </a:rPr>
              <a:t>, Y., &amp; </a:t>
            </a:r>
            <a:r>
              <a:rPr lang="en-US" sz="1000" dirty="0" err="1">
                <a:latin typeface="+mn-lt"/>
              </a:rPr>
              <a:t>Blöschl</a:t>
            </a:r>
            <a:r>
              <a:rPr lang="en-US" sz="1000" dirty="0">
                <a:latin typeface="+mn-lt"/>
              </a:rPr>
              <a:t>, G. (2017) Nonlinear Filtering Effects of Reservoirs on Flood Frequency Curves at the Regional Scale. Water Resources Research, 53(10), 8277-8292. </a:t>
            </a:r>
            <a:r>
              <a:rPr lang="en-US" sz="1000" dirty="0">
                <a:latin typeface="+mn-lt"/>
                <a:hlinkClick r:id="rId3"/>
              </a:rPr>
              <a:t>https://doi.org</a:t>
            </a:r>
            <a:r>
              <a:rPr lang="en-US" sz="1000">
                <a:latin typeface="+mn-lt"/>
                <a:hlinkClick r:id="rId3"/>
              </a:rPr>
              <a:t>/10.1002/2017wr020871</a:t>
            </a:r>
            <a:endParaRPr lang="en-US" sz="1000">
              <a:latin typeface="+mn-lt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429305" y="4114800"/>
            <a:ext cx="5717004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0546" y="3208567"/>
            <a:ext cx="1391628" cy="2664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The graphs show relative changes of (a) mean annual flood (MAF) and (b) coefficient of variation (</a:t>
            </a:r>
            <a:r>
              <a:rPr lang="en-US" sz="1100" b="1" dirty="0" err="1">
                <a:solidFill>
                  <a:srgbClr val="0000FF"/>
                </a:solidFill>
                <a:latin typeface="Arial" panose="020B0604020202020204" pitchFamily="34" charset="0"/>
              </a:rPr>
              <a:t>Cv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) between pre- and post-dam periods as a function of the Reservoir Impact Index (RII) at 388 river stations in the contiguous United States.</a:t>
            </a:r>
            <a:endParaRPr lang="en-US" sz="1100" b="1" dirty="0">
              <a:solidFill>
                <a:srgbClr val="0000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165" y="1218013"/>
            <a:ext cx="2896192" cy="23178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933" y="3620126"/>
            <a:ext cx="2880842" cy="230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379123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Wang-etal-FloodFrequencyCurve-WRR-November2017-f</Presentation>
    <Funding xmlns="98b00cf3-a6ce-40de-8923-f140beb786e9">IA, RGCM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FD8D39-E6FA-4775-81F1-2CBA7A5544DC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purl.org/dc/dcmitype/"/>
    <ds:schemaRef ds:uri="98b00cf3-a6ce-40de-8923-f140beb786e9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F8D5A4-D6A6-479F-8FC9-B3430AA8DE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8506</TotalTime>
  <Words>251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Wang-etal-FloodFrequencyCurve-WRR-November2017-f</dc:title>
  <dc:creator>Li, HongYi</dc:creator>
  <cp:lastModifiedBy>Shim, Edward</cp:lastModifiedBy>
  <cp:revision>22</cp:revision>
  <cp:lastPrinted>2011-05-11T17:30:12Z</cp:lastPrinted>
  <dcterms:created xsi:type="dcterms:W3CDTF">2017-10-10T16:34:48Z</dcterms:created>
  <dcterms:modified xsi:type="dcterms:W3CDTF">2019-07-05T18:16:42Z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IA, 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Wang-etal-FloodFrequencyCurve-WRR-November2017-f</vt:lpwstr>
  </property>
  <property fmtid="{D5CDD505-2E9C-101B-9397-08002B2CF9AE}" pid="8" name="SlideDescription">
    <vt:lpwstr/>
  </property>
</Properties>
</file>