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691" r:id="rId2"/>
  </p:sldMasterIdLst>
  <p:notesMasterIdLst>
    <p:notesMasterId r:id="rId4"/>
  </p:notesMasterIdLst>
  <p:handoutMasterIdLst>
    <p:handoutMasterId r:id="rId5"/>
  </p:handoutMasterIdLst>
  <p:sldIdLst>
    <p:sldId id="280"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vis O'Brien" initials="T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9" autoAdjust="0"/>
    <p:restoredTop sz="94830" autoAdjust="0"/>
  </p:normalViewPr>
  <p:slideViewPr>
    <p:cSldViewPr snapToGrid="0" snapToObjects="1">
      <p:cViewPr varScale="1">
        <p:scale>
          <a:sx n="117" d="100"/>
          <a:sy n="117" d="100"/>
        </p:scale>
        <p:origin x="2016" y="176"/>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15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7/21/20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7/21/20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cap="small"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
        <p:nvSpPr>
          <p:cNvPr id="52" name="Picture Placeholder 51"/>
          <p:cNvSpPr>
            <a:spLocks noGrp="1"/>
          </p:cNvSpPr>
          <p:nvPr>
            <p:ph type="pic" sz="quarter" idx="36" hasCustomPrompt="1"/>
          </p:nvPr>
        </p:nvSpPr>
        <p:spPr>
          <a:xfrm>
            <a:off x="5789962" y="6337426"/>
            <a:ext cx="3187700" cy="439737"/>
          </a:xfrm>
          <a:prstGeom prst="rect">
            <a:avLst/>
          </a:prstGeom>
        </p:spPr>
        <p:txBody>
          <a:bodyPr/>
          <a:lstStyle>
            <a:lvl1pPr>
              <a:defRPr sz="1100" baseline="0">
                <a:solidFill>
                  <a:srgbClr val="E86E25"/>
                </a:solidFill>
              </a:defRPr>
            </a:lvl1pPr>
          </a:lstStyle>
          <a:p>
            <a:pPr lvl="0"/>
            <a:r>
              <a:rPr lang="en-US" dirty="0"/>
              <a:t>Optional - additional logos here (institutional logo, collaborators, etc.)</a:t>
            </a:r>
          </a:p>
        </p:txBody>
      </p:sp>
      <p:pic>
        <p:nvPicPr>
          <p:cNvPr id="13" name="Picture 12">
            <a:extLst>
              <a:ext uri="{FF2B5EF4-FFF2-40B4-BE49-F238E27FC236}">
                <a16:creationId xmlns:a16="http://schemas.microsoft.com/office/drawing/2014/main" id="{20931533-02A0-3841-80D7-C041E4E596C3}"/>
              </a:ext>
            </a:extLst>
          </p:cNvPr>
          <p:cNvPicPr>
            <a:picLocks noChangeAspect="1"/>
          </p:cNvPicPr>
          <p:nvPr userDrawn="1"/>
        </p:nvPicPr>
        <p:blipFill>
          <a:blip r:embed="rId4"/>
          <a:stretch>
            <a:fillRect/>
          </a:stretch>
        </p:blipFill>
        <p:spPr>
          <a:xfrm>
            <a:off x="2992583" y="6353947"/>
            <a:ext cx="2335258" cy="439737"/>
          </a:xfrm>
          <a:prstGeom prst="rect">
            <a:avLst/>
          </a:prstGeom>
        </p:spPr>
      </p:pic>
      <p:sp>
        <p:nvSpPr>
          <p:cNvPr id="14" name="Text Placeholder 2">
            <a:extLst>
              <a:ext uri="{FF2B5EF4-FFF2-40B4-BE49-F238E27FC236}">
                <a16:creationId xmlns:a16="http://schemas.microsoft.com/office/drawing/2014/main" id="{AE78CC03-DA4F-9344-8C72-DF4D5A291AAE}"/>
              </a:ext>
            </a:extLst>
          </p:cNvPr>
          <p:cNvSpPr>
            <a:spLocks noGrp="1"/>
          </p:cNvSpPr>
          <p:nvPr>
            <p:ph type="body" sz="quarter" idx="37"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3403733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cap="small"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0"/>
            <a:endParaRPr lang="en-US" dirty="0"/>
          </a:p>
          <a:p>
            <a:pPr lvl="1"/>
            <a:endParaRPr lang="en-US" dirty="0"/>
          </a:p>
        </p:txBody>
      </p:sp>
      <p:sp>
        <p:nvSpPr>
          <p:cNvPr id="41"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
        <p:nvSpPr>
          <p:cNvPr id="12" name="Picture Placeholder 51"/>
          <p:cNvSpPr>
            <a:spLocks noGrp="1"/>
          </p:cNvSpPr>
          <p:nvPr>
            <p:ph type="pic" sz="quarter" idx="36" hasCustomPrompt="1"/>
          </p:nvPr>
        </p:nvSpPr>
        <p:spPr>
          <a:xfrm>
            <a:off x="5789962" y="6337426"/>
            <a:ext cx="3187700" cy="439737"/>
          </a:xfrm>
          <a:prstGeom prst="rect">
            <a:avLst/>
          </a:prstGeom>
        </p:spPr>
        <p:txBody>
          <a:bodyPr/>
          <a:lstStyle>
            <a:lvl1pPr>
              <a:defRPr sz="1100" baseline="0">
                <a:solidFill>
                  <a:srgbClr val="E86E25"/>
                </a:solidFill>
              </a:defRPr>
            </a:lvl1pPr>
          </a:lstStyle>
          <a:p>
            <a:pPr lvl="0"/>
            <a:r>
              <a:rPr lang="en-US" dirty="0"/>
              <a:t>Optional - additional logos here (institutional logo, collaborators, etc.)</a:t>
            </a:r>
          </a:p>
        </p:txBody>
      </p:sp>
      <p:pic>
        <p:nvPicPr>
          <p:cNvPr id="3" name="Picture 2">
            <a:extLst>
              <a:ext uri="{FF2B5EF4-FFF2-40B4-BE49-F238E27FC236}">
                <a16:creationId xmlns:a16="http://schemas.microsoft.com/office/drawing/2014/main" id="{F2645EF8-6261-8B42-92DA-FE4DCA82889F}"/>
              </a:ext>
            </a:extLst>
          </p:cNvPr>
          <p:cNvPicPr>
            <a:picLocks noChangeAspect="1"/>
          </p:cNvPicPr>
          <p:nvPr userDrawn="1"/>
        </p:nvPicPr>
        <p:blipFill>
          <a:blip r:embed="rId4"/>
          <a:stretch>
            <a:fillRect/>
          </a:stretch>
        </p:blipFill>
        <p:spPr>
          <a:xfrm>
            <a:off x="2992583" y="6353947"/>
            <a:ext cx="2335258" cy="439737"/>
          </a:xfrm>
          <a:prstGeom prst="rect">
            <a:avLst/>
          </a:prstGeom>
        </p:spPr>
      </p:pic>
    </p:spTree>
    <p:extLst>
      <p:ext uri="{BB962C8B-B14F-4D97-AF65-F5344CB8AC3E}">
        <p14:creationId xmlns:p14="http://schemas.microsoft.com/office/powerpoint/2010/main" val="25425565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33711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Significance and Impact</a:t>
            </a:r>
            <a:endParaRPr lang="en-US" dirty="0"/>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4572000" y="3429000"/>
            <a:ext cx="462751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0" y="3429000"/>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0" y="762797"/>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846587891"/>
      </p:ext>
    </p:extLst>
  </p:cSld>
  <p:clrMap bg1="lt1" tx1="dk1" bg2="lt2" tx2="dk2" accent1="accent1" accent2="accent2" accent3="accent3" accent4="accent4" accent5="accent5" accent6="accent6" hlink="hlink" folHlink="folHlink"/>
  <p:sldLayoutIdLst>
    <p:sldLayoutId id="2147483692"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F97F-5774-CA49-B124-5618841F3BAF}"/>
              </a:ext>
            </a:extLst>
          </p:cNvPr>
          <p:cNvSpPr>
            <a:spLocks noGrp="1"/>
          </p:cNvSpPr>
          <p:nvPr>
            <p:ph type="title"/>
          </p:nvPr>
        </p:nvSpPr>
        <p:spPr/>
        <p:txBody>
          <a:bodyPr/>
          <a:lstStyle/>
          <a:p>
            <a:r>
              <a:rPr lang="en-US" dirty="0"/>
              <a:t>Using Cluster Analysis to Understand Future Changes in California’s Wind Patterns</a:t>
            </a:r>
          </a:p>
        </p:txBody>
      </p:sp>
      <p:sp>
        <p:nvSpPr>
          <p:cNvPr id="4" name="Text Placeholder 3">
            <a:extLst>
              <a:ext uri="{FF2B5EF4-FFF2-40B4-BE49-F238E27FC236}">
                <a16:creationId xmlns:a16="http://schemas.microsoft.com/office/drawing/2014/main" id="{CFCB7C2E-4D12-AA4D-8894-3EAF332EBB31}"/>
              </a:ext>
            </a:extLst>
          </p:cNvPr>
          <p:cNvSpPr>
            <a:spLocks noGrp="1"/>
          </p:cNvSpPr>
          <p:nvPr>
            <p:ph type="body" sz="quarter" idx="26"/>
          </p:nvPr>
        </p:nvSpPr>
        <p:spPr/>
        <p:txBody>
          <a:bodyPr/>
          <a:lstStyle/>
          <a:p>
            <a:r>
              <a:rPr lang="en-US" dirty="0"/>
              <a:t>Wang, M., P.A. Ullrich, and D. Millstein (2020) "</a:t>
            </a:r>
            <a:r>
              <a:rPr lang="en-US" b="1" dirty="0"/>
              <a:t>Future projections of wind patterns in California with the Variable-Resolution CESM: A clustering analysis approach</a:t>
            </a:r>
            <a:r>
              <a:rPr lang="en-US" dirty="0"/>
              <a:t>" </a:t>
            </a:r>
            <a:r>
              <a:rPr lang="en-US" i="1" dirty="0" err="1"/>
              <a:t>Clim</a:t>
            </a:r>
            <a:r>
              <a:rPr lang="en-US" i="1" dirty="0"/>
              <a:t>. </a:t>
            </a:r>
            <a:r>
              <a:rPr lang="en-US" i="1" dirty="0" err="1"/>
              <a:t>Dyn</a:t>
            </a:r>
            <a:r>
              <a:rPr lang="en-US" i="1" dirty="0"/>
              <a:t>.</a:t>
            </a:r>
            <a:r>
              <a:rPr lang="en-US" dirty="0"/>
              <a:t> 54, pp. 2511-2531, </a:t>
            </a:r>
            <a:r>
              <a:rPr lang="en-US" dirty="0" err="1"/>
              <a:t>doi</a:t>
            </a:r>
            <a:r>
              <a:rPr lang="en-US" dirty="0"/>
              <a:t>: 10.1007/s00382-020-05125-5.</a:t>
            </a:r>
          </a:p>
        </p:txBody>
      </p:sp>
      <p:sp>
        <p:nvSpPr>
          <p:cNvPr id="5" name="Text Placeholder 4">
            <a:extLst>
              <a:ext uri="{FF2B5EF4-FFF2-40B4-BE49-F238E27FC236}">
                <a16:creationId xmlns:a16="http://schemas.microsoft.com/office/drawing/2014/main" id="{94D4C359-A4A3-8544-B669-23534EA6EE5F}"/>
              </a:ext>
            </a:extLst>
          </p:cNvPr>
          <p:cNvSpPr>
            <a:spLocks noGrp="1"/>
          </p:cNvSpPr>
          <p:nvPr>
            <p:ph type="body" sz="quarter" idx="30"/>
          </p:nvPr>
        </p:nvSpPr>
        <p:spPr>
          <a:xfrm>
            <a:off x="1" y="1059206"/>
            <a:ext cx="4180114" cy="2356511"/>
          </a:xfrm>
        </p:spPr>
        <p:txBody>
          <a:bodyPr/>
          <a:lstStyle/>
          <a:p>
            <a:r>
              <a:rPr lang="en-US" dirty="0"/>
              <a:t>By disentangling future change within common wind patterns in California into change from frequency and character, new insights emerge into how and why wind fields are changing.  We explain how seasonal wind patterns are shifting, and how these changes ultimately impact wind energy production.</a:t>
            </a:r>
          </a:p>
        </p:txBody>
      </p:sp>
      <p:sp>
        <p:nvSpPr>
          <p:cNvPr id="6" name="Text Placeholder 5">
            <a:extLst>
              <a:ext uri="{FF2B5EF4-FFF2-40B4-BE49-F238E27FC236}">
                <a16:creationId xmlns:a16="http://schemas.microsoft.com/office/drawing/2014/main" id="{584A2E72-1C97-9C4D-AC79-120B00BA2AED}"/>
              </a:ext>
            </a:extLst>
          </p:cNvPr>
          <p:cNvSpPr>
            <a:spLocks noGrp="1"/>
          </p:cNvSpPr>
          <p:nvPr>
            <p:ph type="body" sz="quarter" idx="34"/>
          </p:nvPr>
        </p:nvSpPr>
        <p:spPr/>
        <p:txBody>
          <a:bodyPr/>
          <a:lstStyle/>
          <a:p>
            <a:r>
              <a:rPr lang="en-US" dirty="0"/>
              <a:t>Although climate change is known to have a seasonally-dependent impact on the intensity of winds (and consequently wind energy production), most analyses only examine mean wind speed changes.  Our novel approach enables us to understand which patterns are expected to become more/less frequent, and how wind patterns are changing.</a:t>
            </a:r>
          </a:p>
        </p:txBody>
      </p:sp>
      <p:sp>
        <p:nvSpPr>
          <p:cNvPr id="7" name="Text Placeholder 6">
            <a:extLst>
              <a:ext uri="{FF2B5EF4-FFF2-40B4-BE49-F238E27FC236}">
                <a16:creationId xmlns:a16="http://schemas.microsoft.com/office/drawing/2014/main" id="{2864EEEF-9447-A546-A622-841E5FA75F72}"/>
              </a:ext>
            </a:extLst>
          </p:cNvPr>
          <p:cNvSpPr>
            <a:spLocks noGrp="1"/>
          </p:cNvSpPr>
          <p:nvPr>
            <p:ph type="body" sz="quarter" idx="35"/>
          </p:nvPr>
        </p:nvSpPr>
        <p:spPr/>
        <p:txBody>
          <a:bodyPr>
            <a:normAutofit lnSpcReduction="10000"/>
          </a:bodyPr>
          <a:lstStyle/>
          <a:p>
            <a:r>
              <a:rPr lang="en-US" dirty="0"/>
              <a:t>Using cluster analysis, high-resolution historical and future 6-hourly hub-height wind fields produced using variable resolution in the Community Earth System Model are separated into common patterns. </a:t>
            </a:r>
          </a:p>
          <a:p>
            <a:r>
              <a:rPr lang="en-US" dirty="0"/>
              <a:t>Changes in those patterns are further separated into changes in the frequency of the pattern and change within the cluster.</a:t>
            </a:r>
          </a:p>
          <a:p>
            <a:r>
              <a:rPr lang="en-US" dirty="0"/>
              <a:t>The impacts of these changes on wind energy production is quantified at major wind farms.</a:t>
            </a:r>
          </a:p>
        </p:txBody>
      </p:sp>
      <p:sp>
        <p:nvSpPr>
          <p:cNvPr id="9" name="TextBox 8">
            <a:extLst>
              <a:ext uri="{FF2B5EF4-FFF2-40B4-BE49-F238E27FC236}">
                <a16:creationId xmlns:a16="http://schemas.microsoft.com/office/drawing/2014/main" id="{DC25CF20-3F33-2C49-9757-9381D327EA28}"/>
              </a:ext>
            </a:extLst>
          </p:cNvPr>
          <p:cNvSpPr txBox="1"/>
          <p:nvPr/>
        </p:nvSpPr>
        <p:spPr>
          <a:xfrm>
            <a:off x="4795698" y="2942849"/>
            <a:ext cx="4180115"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Figure:  </a:t>
            </a:r>
            <a:r>
              <a:rPr lang="en-US" sz="1400" dirty="0">
                <a:latin typeface="Arial" panose="020B0604020202020204" pitchFamily="34" charset="0"/>
                <a:cs typeface="Arial" panose="020B0604020202020204" pitchFamily="34" charset="0"/>
              </a:rPr>
              <a:t>Wind speed change from frequency and character for North California pattern 1.</a:t>
            </a:r>
          </a:p>
        </p:txBody>
      </p:sp>
      <p:pic>
        <p:nvPicPr>
          <p:cNvPr id="11" name="Picture 4">
            <a:extLst>
              <a:ext uri="{FF2B5EF4-FFF2-40B4-BE49-F238E27FC236}">
                <a16:creationId xmlns:a16="http://schemas.microsoft.com/office/drawing/2014/main" id="{3CEE61BE-7A13-8645-B195-F9FC28DC2B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6607" y="6248400"/>
            <a:ext cx="674193"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descr="E:\UCD\Documents\UCD_logo.png">
            <a:extLst>
              <a:ext uri="{FF2B5EF4-FFF2-40B4-BE49-F238E27FC236}">
                <a16:creationId xmlns:a16="http://schemas.microsoft.com/office/drawing/2014/main" id="{578F7F0E-52AB-174E-8495-A8DBD50EEB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6324600"/>
            <a:ext cx="1849203"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screenshot of a cell phone&#10;&#10;Description automatically generated">
            <a:extLst>
              <a:ext uri="{FF2B5EF4-FFF2-40B4-BE49-F238E27FC236}">
                <a16:creationId xmlns:a16="http://schemas.microsoft.com/office/drawing/2014/main" id="{8A6BDA4E-9DEC-114C-8182-46F90A42982D}"/>
              </a:ext>
            </a:extLst>
          </p:cNvPr>
          <p:cNvPicPr>
            <a:picLocks noChangeAspect="1"/>
          </p:cNvPicPr>
          <p:nvPr/>
        </p:nvPicPr>
        <p:blipFill>
          <a:blip r:embed="rId4"/>
          <a:stretch>
            <a:fillRect/>
          </a:stretch>
        </p:blipFill>
        <p:spPr>
          <a:xfrm>
            <a:off x="4627514" y="848646"/>
            <a:ext cx="4516485" cy="2115248"/>
          </a:xfrm>
          <a:prstGeom prst="rect">
            <a:avLst/>
          </a:prstGeom>
        </p:spPr>
      </p:pic>
    </p:spTree>
    <p:extLst>
      <p:ext uri="{BB962C8B-B14F-4D97-AF65-F5344CB8AC3E}">
        <p14:creationId xmlns:p14="http://schemas.microsoft.com/office/powerpoint/2010/main" val="1924075986"/>
      </p:ext>
    </p:extLst>
  </p:cSld>
  <p:clrMapOvr>
    <a:masterClrMapping/>
  </p:clrMapOvr>
</p:sld>
</file>

<file path=ppt/theme/theme1.xml><?xml version="1.0" encoding="utf-8"?>
<a:theme xmlns:a="http://schemas.openxmlformats.org/drawingml/2006/main" name="Tall Figure High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ur Panel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3257</TotalTime>
  <Words>246</Words>
  <Application>Microsoft Macintosh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Tall Figure Highlight</vt:lpstr>
      <vt:lpstr>Four Panel Highlights</vt:lpstr>
      <vt:lpstr>Using Cluster Analysis to Understand Future Changes in California’s Wind Patterns</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Paul A Ullrich</cp:lastModifiedBy>
  <cp:revision>153</cp:revision>
  <dcterms:created xsi:type="dcterms:W3CDTF">2016-02-10T19:06:12Z</dcterms:created>
  <dcterms:modified xsi:type="dcterms:W3CDTF">2020-07-21T22:29:12Z</dcterms:modified>
</cp:coreProperties>
</file>