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7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DA7A7-90D0-47AD-826D-8DC3548F28E5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685A-99EE-4381-A239-82DCC396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9388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58800-338D-445B-AE65-85B5E8996986}" type="datetimeFigureOut">
              <a:rPr lang="en-US"/>
              <a:pPr>
                <a:defRPr/>
              </a:pPr>
              <a:t>7/5/19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8392BF-B06E-4E46-80D5-0467F0160E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5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5118837" y="4544542"/>
            <a:ext cx="3845441" cy="1543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spcBef>
                <a:spcPts val="844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195" b="1" dirty="0"/>
              <a:t>Top:</a:t>
            </a:r>
            <a:r>
              <a:rPr sz="1195" dirty="0"/>
              <a:t>  Sample Nino3.4 SST time series from the low-res coupled CESM initial conditions ensemble (Sriver et al., 2015).  </a:t>
            </a:r>
            <a:r>
              <a:rPr sz="1195" b="1" dirty="0"/>
              <a:t>Bottom:</a:t>
            </a:r>
            <a:r>
              <a:rPr sz="1195" dirty="0"/>
              <a:t>  Maximum entropy power spectra of CESM Nino3.4 SST under different forcing regimes: (a) pre-industrial; (b) 1940-1990; and (c) 2040-2090.  Individual members are shown in grey, dashed curves are the 5th and 95th percentiles, and the solid black curve is the median. Red curve is observations</a:t>
            </a:r>
          </a:p>
        </p:txBody>
      </p:sp>
      <p:sp>
        <p:nvSpPr>
          <p:cNvPr id="120" name="Shape 120"/>
          <p:cNvSpPr/>
          <p:nvPr/>
        </p:nvSpPr>
        <p:spPr>
          <a:xfrm>
            <a:off x="0" y="4220974"/>
            <a:ext cx="5170571" cy="242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spcBef>
                <a:spcPts val="844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/>
              <a:t>Impact</a:t>
            </a:r>
          </a:p>
          <a:p>
            <a:pPr marL="164945" indent="-164945" defTabSz="321457">
              <a:spcBef>
                <a:spcPts val="844"/>
              </a:spcBef>
              <a:buSzPct val="75000"/>
              <a:buChar char="•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/>
              <a:t>Internal variability contributes substantially to key ENSO projections, though ensemble statistics are relatively stable between different forcing conditions. </a:t>
            </a:r>
          </a:p>
          <a:p>
            <a:pPr marL="164945" indent="-164945" defTabSz="321457">
              <a:spcBef>
                <a:spcPts val="844"/>
              </a:spcBef>
              <a:buSzPct val="75000"/>
              <a:buChar char="•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/>
              <a:t>The primary role of natural modulations in this ensemble highlights the importance of careful assessment of ocean-atmosphere internal variability in ENSO projections.</a:t>
            </a:r>
          </a:p>
          <a:p>
            <a:pPr marL="164945" indent="-164945" defTabSz="321457">
              <a:spcBef>
                <a:spcPts val="844"/>
              </a:spcBef>
              <a:buSzPct val="75000"/>
              <a:buChar char="•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sz="1406" dirty="0"/>
          </a:p>
          <a:p>
            <a:pPr defTabSz="321457">
              <a:spcBef>
                <a:spcPts val="844"/>
              </a:spcBef>
              <a:defRPr sz="2000">
                <a:latin typeface="Times"/>
                <a:ea typeface="Times"/>
                <a:cs typeface="Times"/>
                <a:sym typeface="Times"/>
              </a:defRPr>
            </a:pPr>
            <a:endParaRPr sz="1406" dirty="0"/>
          </a:p>
        </p:txBody>
      </p:sp>
      <p:sp>
        <p:nvSpPr>
          <p:cNvPr id="121" name="Shape 121"/>
          <p:cNvSpPr/>
          <p:nvPr/>
        </p:nvSpPr>
        <p:spPr>
          <a:xfrm>
            <a:off x="257568" y="140237"/>
            <a:ext cx="856821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457200">
              <a:defRPr sz="2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1687" dirty="0"/>
              <a:t>Internal ocean-atmosphere variability plays a primary role in influencing future projections of ENSO changes in response to anthropogenic forcing.</a:t>
            </a:r>
          </a:p>
        </p:txBody>
      </p:sp>
      <p:sp>
        <p:nvSpPr>
          <p:cNvPr id="122" name="Shape 122"/>
          <p:cNvSpPr/>
          <p:nvPr/>
        </p:nvSpPr>
        <p:spPr>
          <a:xfrm>
            <a:off x="102490" y="739252"/>
            <a:ext cx="3777995" cy="1040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spcBef>
                <a:spcPts val="844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/>
              <a:t>Objective</a:t>
            </a:r>
          </a:p>
          <a:p>
            <a:pPr marL="182308" indent="-182308" defTabSz="321457">
              <a:spcBef>
                <a:spcPts val="844"/>
              </a:spcBef>
              <a:buSzPct val="75000"/>
              <a:buChar char="•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/>
              <a:t>Analyze effect of coupled internal variability on ENSO using the Community Earth System Model (CESM). </a:t>
            </a:r>
          </a:p>
        </p:txBody>
      </p:sp>
      <p:sp>
        <p:nvSpPr>
          <p:cNvPr id="123" name="Shape 123"/>
          <p:cNvSpPr/>
          <p:nvPr/>
        </p:nvSpPr>
        <p:spPr>
          <a:xfrm>
            <a:off x="30491" y="2147231"/>
            <a:ext cx="3672406" cy="1689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spcBef>
                <a:spcPts val="844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/>
              <a:t>Approach</a:t>
            </a:r>
          </a:p>
          <a:p>
            <a:pPr marL="182308" indent="-182308" defTabSz="321457">
              <a:spcBef>
                <a:spcPts val="844"/>
              </a:spcBef>
              <a:buSzPct val="75000"/>
              <a:buChar char="•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6" dirty="0"/>
              <a:t>Results are presented from a ~5000 year pre-industrial control run combined with a 50-member climate change ensemble experiment, including handcarts (1850-2005) and projections (2006-2100) using RCP8.5</a:t>
            </a:r>
          </a:p>
        </p:txBody>
      </p:sp>
      <p:sp>
        <p:nvSpPr>
          <p:cNvPr id="124" name="Shape 124"/>
          <p:cNvSpPr/>
          <p:nvPr/>
        </p:nvSpPr>
        <p:spPr>
          <a:xfrm>
            <a:off x="51809" y="6200362"/>
            <a:ext cx="8362082" cy="46172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66" dirty="0"/>
              <a:t>Vega-</a:t>
            </a:r>
            <a:r>
              <a:rPr sz="1266" dirty="0" err="1"/>
              <a:t>Westhoff</a:t>
            </a:r>
            <a:r>
              <a:rPr sz="1266" dirty="0"/>
              <a:t>, B., </a:t>
            </a:r>
            <a:r>
              <a:rPr lang="en-US" sz="1266" dirty="0"/>
              <a:t>&amp; </a:t>
            </a:r>
            <a:r>
              <a:rPr sz="1266" dirty="0" err="1"/>
              <a:t>Sriver</a:t>
            </a:r>
            <a:r>
              <a:rPr sz="1266" dirty="0"/>
              <a:t>, R. L. (2017)</a:t>
            </a:r>
            <a:r>
              <a:rPr lang="en-US" sz="1266" dirty="0"/>
              <a:t>.</a:t>
            </a:r>
            <a:r>
              <a:rPr sz="1266" dirty="0"/>
              <a:t> Analysis of ENSO’s response to unforced variability and anthropogenic forcing using CESM</a:t>
            </a:r>
            <a:r>
              <a:rPr lang="en-US" sz="1266" dirty="0"/>
              <a:t>.</a:t>
            </a:r>
            <a:r>
              <a:rPr sz="1266" dirty="0"/>
              <a:t> Nature Scientific Reports, 7</a:t>
            </a:r>
            <a:r>
              <a:rPr lang="en-US" sz="1266" dirty="0"/>
              <a:t>(18047).</a:t>
            </a:r>
            <a:r>
              <a:rPr sz="1266" dirty="0"/>
              <a:t> </a:t>
            </a:r>
            <a:r>
              <a:rPr lang="en-US" sz="1266" dirty="0"/>
              <a:t>https://</a:t>
            </a:r>
            <a:r>
              <a:rPr lang="en-US" sz="1266" dirty="0" err="1"/>
              <a:t>doi.org</a:t>
            </a:r>
            <a:r>
              <a:rPr lang="en-US" sz="1266" dirty="0"/>
              <a:t>/</a:t>
            </a:r>
            <a:r>
              <a:rPr sz="1266" dirty="0"/>
              <a:t>10.1038/s41598-017-18459-8.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93A39-6F98-C340-91CF-597F8A7D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282" y="690379"/>
            <a:ext cx="5848945" cy="1500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A1A230-E162-B54E-82C4-C3B3F70B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97" y="2200199"/>
            <a:ext cx="5625703" cy="21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74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Burleyson-etal-GridStress-AppliedEnergy-October2017-f</Presentation>
    <Funding xmlns="98b00cf3-a6ce-40de-8923-f140beb786e9">IAR (IM3)</Funding>
  </documentManagement>
</p:properties>
</file>

<file path=customXml/itemProps1.xml><?xml version="1.0" encoding="utf-8"?>
<ds:datastoreItem xmlns:ds="http://schemas.openxmlformats.org/officeDocument/2006/customXml" ds:itemID="{F66CD97F-98D5-4B44-9196-234C9C6AC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41A39-212C-44A0-A080-1B285DFFEE0B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98b00cf3-a6ce-40de-8923-f140beb786e9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Grid_Stress_Paper_Highlight_Slide</Template>
  <TotalTime>1062</TotalTime>
  <Words>242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Times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Burleyson-etal-GridStress-AppliedEnergy-October2017-f</dc:title>
  <dc:creator>Burleyson, Casey D</dc:creator>
  <cp:lastModifiedBy>Shim, Edward</cp:lastModifiedBy>
  <cp:revision>74</cp:revision>
  <cp:lastPrinted>2017-10-10T15:55:54Z</cp:lastPrinted>
  <dcterms:created xsi:type="dcterms:W3CDTF">2017-09-29T17:31:44Z</dcterms:created>
  <dcterms:modified xsi:type="dcterms:W3CDTF">2019-07-05T19:52:11Z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IAR (IM3)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Burleyson-etal-GridStress-AppliedEnergy-October2017-f</vt:lpwstr>
  </property>
  <property fmtid="{D5CDD505-2E9C-101B-9397-08002B2CF9AE}" pid="8" name="SlideDescription">
    <vt:lpwstr/>
  </property>
</Properties>
</file>