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988A-B1F8-4F3A-AAD7-8ABD8564B2F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5738-F089-4C63-86F4-DC042693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https://climatemodeling.science.energy.gov/publications/atmospheric-hydrologic-cycle-acme-v03-model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/>
              <a:t>What</a:t>
            </a:r>
            <a:r>
              <a:rPr lang="en-US" altLang="en-US" sz="1000" dirty="0"/>
              <a:t>: We diagnosed the global water cycle (precipitation, evaporation, and atmospheric moisture reservoir/transport) of the ACME v0.3 model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Model output based on AMIP simulations of 1 degree and ¼ degree 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We compared the model to best available observational datasets and to the CMIP5 model mean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We also examined the impact of increasing the horizontal resolution from 1deg to 0.25deg resolution (NE30 to NE120)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Why we care: Provides a benchmark for future generations of the ACME (E3SM) atmosphere model (highlights longstanding biases that future model improvements can target)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       Adds to the growing literature that examines the effect of resolution on model representation – helps identify robust changes from those that are model-dependent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What we find: Major biases in ACME v0.3, which are shared by other CMIP5 models: too much rain in the global mean, too frequent light rain, weak ‘extreme’ precipitation rates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       Increasing resolution: doesn’t change global mean, does not reduce light rain bias, but improves extreme precipitation rates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       Increasing the resolution leads to shifting the precipitation produced by the convective scheme to that produced by the large-scale microphysics scheme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                      and also leads to a more active water cycle – there is more precipitation rate for a given precipitable water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              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8/14/2017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cs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638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Global water cycle in high resolution ACME v0.3 model</a:t>
            </a:r>
            <a:endParaRPr lang="en-US" sz="28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861059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000" dirty="0"/>
              <a:t>C. R. Terai, Caldwell, P. M., Klein, S. A., Tang, Q., and Branstetter, M. L., “The Atmospheric Hydrologic Cycle in the ACME v0.3 Model” </a:t>
            </a:r>
            <a:r>
              <a:rPr lang="en-US" sz="1000" i="1" dirty="0"/>
              <a:t>Climate Dynamics</a:t>
            </a:r>
            <a:r>
              <a:rPr lang="en-US" sz="1000" dirty="0"/>
              <a:t> (), 1-29. (2017) [DOI: 10.1007/s00382-017-3803-x]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3601416" y="5174159"/>
            <a:ext cx="53831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100" dirty="0"/>
              <a:t>(</a:t>
            </a:r>
            <a:r>
              <a:rPr lang="en-US" sz="1100" i="1" dirty="0"/>
              <a:t>top left</a:t>
            </a:r>
            <a:r>
              <a:rPr lang="en-US" sz="1100" dirty="0"/>
              <a:t>) Annual mean hi-res ACME v0.3 precipitation rate, (</a:t>
            </a:r>
            <a:r>
              <a:rPr lang="en-US" sz="1100" i="1" dirty="0"/>
              <a:t>top right</a:t>
            </a:r>
            <a:r>
              <a:rPr lang="en-US" sz="1100" dirty="0"/>
              <a:t>) difference between hi-res and low-res model precipitation, (</a:t>
            </a:r>
            <a:r>
              <a:rPr lang="en-US" sz="1100" i="1" dirty="0"/>
              <a:t>bottom left</a:t>
            </a:r>
            <a:r>
              <a:rPr lang="en-US" sz="1100" dirty="0"/>
              <a:t>) difference between hi-res model and GPCP precipitation, and (</a:t>
            </a:r>
            <a:r>
              <a:rPr lang="en-US" sz="1100" i="1" dirty="0"/>
              <a:t>bottom right</a:t>
            </a:r>
            <a:r>
              <a:rPr lang="en-US" sz="1100" dirty="0"/>
              <a:t>) difference between CMIP5 AMIP multi-model </a:t>
            </a:r>
            <a:r>
              <a:rPr lang="en-US" sz="1100"/>
              <a:t>mean and </a:t>
            </a:r>
            <a:r>
              <a:rPr lang="en-US" sz="1100" dirty="0"/>
              <a:t>GPCP precipitation.</a:t>
            </a:r>
            <a:endParaRPr lang="en-US" sz="11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1" y="4648200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99167"/>
            <a:ext cx="3525216" cy="4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Objective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/>
              <a:t>Compare the ACME v0.3 model to observations and CMIP5 models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/>
              <a:t>Quantify the impacts of increasing from 1⁰ to 0.25⁰ horizontal resolution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/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/>
              <a:t>Approach</a:t>
            </a:r>
            <a:endParaRPr lang="en-US" altLang="en-US" sz="1600" b="1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/>
              <a:t>Compare the mean, spatial distribution, and intensity 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/>
              <a:t>Diagnose why certain characteristics vary with resolution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/>
          </a:p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/>
              <a:t>No large-scale changes with increasing resolution, but increasing resolution does lead to stronger extreme precipitation and a more active water cycle</a:t>
            </a:r>
            <a:endParaRPr lang="en-US" altLang="en-US" sz="1600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endParaRPr lang="en-US" altLang="en-US" sz="1600" dirty="0"/>
          </a:p>
        </p:txBody>
      </p:sp>
      <p:pic>
        <p:nvPicPr>
          <p:cNvPr id="9" name="Picture 34" descr="lab_icon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18" y="76200"/>
            <a:ext cx="44555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5DA34-E7D9-47C4-A38F-DDD66BFA9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40"/>
          <a:stretch/>
        </p:blipFill>
        <p:spPr>
          <a:xfrm>
            <a:off x="3442011" y="934875"/>
            <a:ext cx="5701989" cy="4226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F1F04-D2A3-47D9-A6C3-77015790BEE4}"/>
              </a:ext>
            </a:extLst>
          </p:cNvPr>
          <p:cNvSpPr txBox="1"/>
          <p:nvPr/>
        </p:nvSpPr>
        <p:spPr>
          <a:xfrm>
            <a:off x="3601416" y="814030"/>
            <a:ext cx="21404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0.25° ACME v0.3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70329-8372-4CC3-B527-41486DDDC879}"/>
              </a:ext>
            </a:extLst>
          </p:cNvPr>
          <p:cNvSpPr txBox="1"/>
          <p:nvPr/>
        </p:nvSpPr>
        <p:spPr>
          <a:xfrm>
            <a:off x="6466260" y="785693"/>
            <a:ext cx="23825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0.25° minus 1° ACME v0.3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7F0D5-4D7A-4CCE-A03F-BEEA0E563BE6}"/>
              </a:ext>
            </a:extLst>
          </p:cNvPr>
          <p:cNvSpPr txBox="1"/>
          <p:nvPr/>
        </p:nvSpPr>
        <p:spPr>
          <a:xfrm>
            <a:off x="3581400" y="2938046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0.25° ACME minus GPCP (</a:t>
            </a:r>
            <a:r>
              <a:rPr lang="en-US" sz="1600" dirty="0" err="1"/>
              <a:t>obs</a:t>
            </a:r>
            <a:r>
              <a:rPr lang="en-US" sz="16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03A94-B58A-43A4-BD8F-2A0C0D717C63}"/>
              </a:ext>
            </a:extLst>
          </p:cNvPr>
          <p:cNvSpPr txBox="1"/>
          <p:nvPr/>
        </p:nvSpPr>
        <p:spPr>
          <a:xfrm>
            <a:off x="6466260" y="2940030"/>
            <a:ext cx="22958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CMIP5 mean minus GPCP</a:t>
            </a:r>
          </a:p>
        </p:txBody>
      </p:sp>
    </p:spTree>
    <p:extLst>
      <p:ext uri="{BB962C8B-B14F-4D97-AF65-F5344CB8AC3E}">
        <p14:creationId xmlns:p14="http://schemas.microsoft.com/office/powerpoint/2010/main" val="2164155728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Ghan-slide-CLUBB-March2015</Presentation>
    <Funding xmlns="98b00cf3-a6ce-40de-8923-f140beb786e9">ESM, RGCM, ASR, ORLCF computing resources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7CF67-6BA6-4A1E-B8C5-B07E490E2EDB}">
  <ds:schemaRefs>
    <ds:schemaRef ds:uri="http://schemas.microsoft.com/office/2006/documentManagement/types"/>
    <ds:schemaRef ds:uri="http://schemas.openxmlformats.org/package/2006/metadata/core-properties"/>
    <ds:schemaRef ds:uri="98b00cf3-a6ce-40de-8923-f140beb786e9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C11706-C08E-46DB-A51C-2002EDDF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18717</TotalTime>
  <Words>449</Words>
  <Application>Microsoft Office PowerPoint</Application>
  <PresentationFormat>On-screen Show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MS PGothic</vt:lpstr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Ghan-slide-CLUBB-March2015</dc:title>
  <dc:creator>Steve.Ghan@pnnl.gov</dc:creator>
  <cp:lastModifiedBy>Terai, Ryutaro Christopher</cp:lastModifiedBy>
  <cp:revision>111</cp:revision>
  <cp:lastPrinted>2011-05-11T17:30:12Z</cp:lastPrinted>
  <dcterms:created xsi:type="dcterms:W3CDTF">2014-01-03T21:30:52Z</dcterms:created>
  <dcterms:modified xsi:type="dcterms:W3CDTF">2017-08-14T16:09:18Z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0x010100A22E315B1F3C42B49A0E90D2F9AB5AB100A3ADA40348D53C4EA114B46FA9468BEB</vt:lpwstr>
  </property>
  <property fmtid="{D5CDD505-2E9C-101B-9397-08002B2CF9AE}" pid="7" name="ContentType">
    <vt:lpwstr>Slide</vt:lpwstr>
  </property>
  <property fmtid="{D5CDD505-2E9C-101B-9397-08002B2CF9AE}" pid="8" name="Presentation">
    <vt:lpwstr>Ghan-slide-CLUBB-March2015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