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08" y="-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562D-C0FD-4D67-A3E6-627A6E43980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E78A8-221C-4BAB-AF19-108E43637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3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6054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2304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7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8GL0799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8319" y="957689"/>
            <a:ext cx="5118262" cy="56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Understand the seasonal dependence in the future changes of North Pacific and North Atlantic subtropical highs (NPSH and NASH) and its implication for the U.S. regional precipitation. 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Analyze future changes of NPSH and NASH during northern spring (April-June; AMJ) and summer (July-September; JAS) based on simulations from 37 Coupled Model </a:t>
            </a:r>
            <a:r>
              <a:rPr lang="en-US" sz="1400" dirty="0" err="1">
                <a:solidFill>
                  <a:prstClr val="black"/>
                </a:solidFill>
              </a:rPr>
              <a:t>Intercomparison</a:t>
            </a:r>
            <a:r>
              <a:rPr lang="en-US" sz="1400" dirty="0">
                <a:solidFill>
                  <a:prstClr val="black"/>
                </a:solidFill>
              </a:rPr>
              <a:t> Project phase 5 (CMIP5) models.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Decompose the NPSH and NASH changes into zonal-mean and zonally-asymmetric components and quantify their contributions </a:t>
            </a:r>
            <a:r>
              <a:rPr lang="en-US" sz="1400" dirty="0"/>
              <a:t>to seasonal changes and seasonal dependence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Investigate the origin of zonal-mean and zonally-asymmetric components based on the direct radiative forcing and indirect sea surface temperature warming experiments.</a:t>
            </a:r>
          </a:p>
          <a:p>
            <a:pPr algn="ctr">
              <a:spcBef>
                <a:spcPct val="15000"/>
              </a:spcBef>
            </a:pPr>
            <a:r>
              <a:rPr lang="en-US" altLang="en-US" sz="1400" b="1" dirty="0">
                <a:solidFill>
                  <a:prstClr val="black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prstClr val="black"/>
                </a:solidFill>
              </a:rPr>
              <a:t>Identified and explained changes in seasonality of the NPSH and NASH in a warmer climate that were not noted in prior studies.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prstClr val="black"/>
                </a:solidFill>
              </a:rPr>
              <a:t>The strengthening of NPSH and NASH in spring rather than summer has great implications for U.S. regional precipitation.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An enhanced </a:t>
            </a:r>
            <a:r>
              <a:rPr lang="en-US" altLang="en-US" sz="1400" dirty="0">
                <a:solidFill>
                  <a:prstClr val="black"/>
                </a:solidFill>
              </a:rPr>
              <a:t>Great Plains low-level jet during spring associated with NASH may provide an important constraint for </a:t>
            </a:r>
            <a:r>
              <a:rPr lang="en-US" altLang="en-US" sz="1400" dirty="0"/>
              <a:t>modeling</a:t>
            </a:r>
            <a:r>
              <a:rPr lang="en-US" altLang="en-US" sz="1400" dirty="0">
                <a:solidFill>
                  <a:srgbClr val="FF0000"/>
                </a:solidFill>
              </a:rPr>
              <a:t> </a:t>
            </a:r>
            <a:r>
              <a:rPr lang="en-US" altLang="en-US" sz="1400" dirty="0">
                <a:solidFill>
                  <a:prstClr val="black"/>
                </a:solidFill>
              </a:rPr>
              <a:t>future changes of mesoscale convective systems.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199" y="72191"/>
            <a:ext cx="9067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Warmer Climate Brings Stronger Spring Storms to the U.S.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73811B-847E-854D-A43B-331AF18808EA}"/>
              </a:ext>
            </a:extLst>
          </p:cNvPr>
          <p:cNvSpPr txBox="1"/>
          <p:nvPr/>
        </p:nvSpPr>
        <p:spPr>
          <a:xfrm>
            <a:off x="5197938" y="5238610"/>
            <a:ext cx="3945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Top: Changes of the NPSH and NASH between the future RCP8.5 scenario and historical (HIST) experiments in spring and summer indicate consistent strengthening in the spring months. </a:t>
            </a:r>
            <a:br>
              <a:rPr lang="en-US" sz="12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Bottom: Seasonal changes to wind and precipitation patterns show drying out in the Southwest and increased heavy rain in the upper Midwest in spring relative to summer. 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7DABC4DF-135E-A045-986C-BA89BBF7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6239129"/>
            <a:ext cx="4961021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Song F, LR Leung, J Lu, and L Dong. 2018. “Future Changes in Seasonality of the North Pacific and North Atlantic </a:t>
            </a:r>
            <a:r>
              <a:rPr lang="en-US" altLang="en-US" sz="1000">
                <a:solidFill>
                  <a:srgbClr val="000000"/>
                </a:solidFill>
                <a:latin typeface="Calibri"/>
              </a:rPr>
              <a:t>Subtropical Highs.” </a:t>
            </a:r>
            <a:r>
              <a:rPr lang="en-US" altLang="en-US" sz="1000" i="1" dirty="0">
                <a:solidFill>
                  <a:srgbClr val="000000"/>
                </a:solidFill>
                <a:latin typeface="Calibri"/>
              </a:rPr>
              <a:t>Geophysical Research Letters </a:t>
            </a:r>
            <a:r>
              <a:rPr lang="en-US" altLang="en-US" sz="1000" dirty="0">
                <a:solidFill>
                  <a:srgbClr val="000000"/>
                </a:solidFill>
                <a:latin typeface="Calibri"/>
              </a:rPr>
              <a:t>45(21): 119589-11968. </a:t>
            </a:r>
            <a:r>
              <a:rPr lang="en-US" altLang="en-US" sz="1000" dirty="0">
                <a:solidFill>
                  <a:srgbClr val="000000"/>
                </a:solidFill>
                <a:latin typeface="Calibri"/>
                <a:hlinkClick r:id="rId3"/>
              </a:rPr>
              <a:t>https://doi.org/</a:t>
            </a:r>
            <a:r>
              <a:rPr lang="fi-FI" sz="1000" dirty="0">
                <a:solidFill>
                  <a:prstClr val="black"/>
                </a:solidFill>
                <a:hlinkClick r:id="rId3"/>
              </a:rPr>
              <a:t>10.1029/2018GL079940</a:t>
            </a:r>
            <a:r>
              <a:rPr lang="fi-FI" sz="1000" dirty="0">
                <a:solidFill>
                  <a:prstClr val="black"/>
                </a:solidFill>
              </a:rPr>
              <a:t>.</a:t>
            </a:r>
            <a:endParaRPr lang="en-US" sz="1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7F50AA-E57A-8840-877F-DDDEE04F66F3}"/>
              </a:ext>
            </a:extLst>
          </p:cNvPr>
          <p:cNvGrpSpPr/>
          <p:nvPr/>
        </p:nvGrpSpPr>
        <p:grpSpPr>
          <a:xfrm>
            <a:off x="5305355" y="3000544"/>
            <a:ext cx="3731741" cy="2227250"/>
            <a:chOff x="5325762" y="2669061"/>
            <a:chExt cx="3731741" cy="2227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8E75C8-F943-AE47-AE09-7BFCF2E560D0}"/>
                </a:ext>
              </a:extLst>
            </p:cNvPr>
            <p:cNvPicPr/>
            <p:nvPr/>
          </p:nvPicPr>
          <p:blipFill rotWithShape="1">
            <a:blip r:embed="rId4"/>
            <a:srcRect l="8453" t="44905" r="8328" b="5428"/>
            <a:stretch/>
          </p:blipFill>
          <p:spPr bwMode="auto">
            <a:xfrm>
              <a:off x="5325762" y="2669061"/>
              <a:ext cx="3731741" cy="2227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4130E8-43F5-8E40-854C-C8F4AAF501F3}"/>
                </a:ext>
              </a:extLst>
            </p:cNvPr>
            <p:cNvSpPr/>
            <p:nvPr/>
          </p:nvSpPr>
          <p:spPr>
            <a:xfrm>
              <a:off x="5549701" y="2694206"/>
              <a:ext cx="121183" cy="129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0CD2FF-087F-194C-A24D-3E28C89D15F4}"/>
              </a:ext>
            </a:extLst>
          </p:cNvPr>
          <p:cNvGrpSpPr/>
          <p:nvPr/>
        </p:nvGrpSpPr>
        <p:grpSpPr>
          <a:xfrm>
            <a:off x="5226908" y="706582"/>
            <a:ext cx="3591921" cy="2180012"/>
            <a:chOff x="5165272" y="471161"/>
            <a:chExt cx="3661343" cy="22949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3611A3-6F14-DA4A-B9DC-932B8AD2F04B}"/>
                </a:ext>
              </a:extLst>
            </p:cNvPr>
            <p:cNvGrpSpPr/>
            <p:nvPr/>
          </p:nvGrpSpPr>
          <p:grpSpPr>
            <a:xfrm>
              <a:off x="5165272" y="471161"/>
              <a:ext cx="3661343" cy="2174243"/>
              <a:chOff x="5161381" y="464354"/>
              <a:chExt cx="3661343" cy="217424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B878060-F617-E04B-82F5-64D21D5B27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3196" b="17663"/>
              <a:stretch/>
            </p:blipFill>
            <p:spPr>
              <a:xfrm>
                <a:off x="5161381" y="488912"/>
                <a:ext cx="3661343" cy="2149685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7C44945-5A6F-F840-A5B6-4A475B9494A7}"/>
                  </a:ext>
                </a:extLst>
              </p:cNvPr>
              <p:cNvSpPr/>
              <p:nvPr/>
            </p:nvSpPr>
            <p:spPr>
              <a:xfrm>
                <a:off x="5653975" y="464354"/>
                <a:ext cx="121183" cy="129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047A74-8AD0-184F-B86B-5A49282140F8}"/>
                  </a:ext>
                </a:extLst>
              </p:cNvPr>
              <p:cNvSpPr/>
              <p:nvPr/>
            </p:nvSpPr>
            <p:spPr>
              <a:xfrm>
                <a:off x="5661997" y="1595322"/>
                <a:ext cx="121183" cy="129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1FC1AC-131A-FD45-A9AC-82FFDD302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873" t="17099" r="6015" b="80023"/>
            <a:stretch/>
          </p:blipFill>
          <p:spPr>
            <a:xfrm>
              <a:off x="5824923" y="2676628"/>
              <a:ext cx="2859932" cy="8949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0BC157-2598-F347-9F8B-C46744F9F85C}"/>
                </a:ext>
              </a:extLst>
            </p:cNvPr>
            <p:cNvSpPr txBox="1"/>
            <p:nvPr/>
          </p:nvSpPr>
          <p:spPr>
            <a:xfrm>
              <a:off x="5722588" y="615981"/>
              <a:ext cx="274047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979487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Song-etal-seasonality-NPSH-NASH-GRL-Oct2018_f</Presentation>
    <Funding xmlns="98b00cf3-a6ce-40de-8923-f140beb786e9">RGCM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253321084bc877e6219647d3d603010e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d22a2e83e57c1c348b9d66ffe587db95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C7B0A-B77D-4812-8570-EF45329E040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8b00cf3-a6ce-40de-8923-f140beb786e9"/>
  </ds:schemaRefs>
</ds:datastoreItem>
</file>

<file path=customXml/itemProps2.xml><?xml version="1.0" encoding="utf-8"?>
<ds:datastoreItem xmlns:ds="http://schemas.openxmlformats.org/officeDocument/2006/customXml" ds:itemID="{A904B3A5-9948-44E2-B3EE-5EEF5C577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11881</TotalTime>
  <Words>277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Song-etal-seasonality-NPSH-NASH-GRL-Oct2018_f</dc:title>
  <dc:creator>Davis, Emily L</dc:creator>
  <dc:description/>
  <cp:lastModifiedBy>Shim, Edward</cp:lastModifiedBy>
  <cp:revision>157</cp:revision>
  <cp:lastPrinted>2011-05-11T17:30:12Z</cp:lastPrinted>
  <dcterms:created xsi:type="dcterms:W3CDTF">2017-11-02T21:19:41Z</dcterms:created>
  <dcterms:modified xsi:type="dcterms:W3CDTF">2019-07-10T05:37:15Z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Song-etal-seasonality-NPSH-NASH-GRL-Oct2018_f</vt:lpwstr>
  </property>
  <property fmtid="{D5CDD505-2E9C-101B-9397-08002B2CF9AE}" pid="9" name="SlideDescription">
    <vt:lpwstr/>
  </property>
</Properties>
</file>