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3FB2"/>
    <a:srgbClr val="3A481E"/>
    <a:srgbClr val="E4C421"/>
    <a:srgbClr val="52C4DD"/>
    <a:srgbClr val="CD4BD4"/>
    <a:srgbClr val="39FF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5"/>
  </p:normalViewPr>
  <p:slideViewPr>
    <p:cSldViewPr snapToGrid="0" snapToObjects="1">
      <p:cViewPr varScale="1">
        <p:scale>
          <a:sx n="113" d="100"/>
          <a:sy n="113" d="100"/>
        </p:scale>
        <p:origin x="40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A433B1E-1897-F040-93A1-A4FF1F03A655}" type="datetimeFigureOut">
              <a:rPr lang="en-US" smtClean="0"/>
              <a:t>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1230628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433B1E-1897-F040-93A1-A4FF1F03A655}" type="datetimeFigureOut">
              <a:rPr lang="en-US" smtClean="0"/>
              <a:t>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43679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433B1E-1897-F040-93A1-A4FF1F03A655}" type="datetimeFigureOut">
              <a:rPr lang="en-US" smtClean="0"/>
              <a:t>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114558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433B1E-1897-F040-93A1-A4FF1F03A655}" type="datetimeFigureOut">
              <a:rPr lang="en-US" smtClean="0"/>
              <a:t>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176387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33B1E-1897-F040-93A1-A4FF1F03A655}" type="datetimeFigureOut">
              <a:rPr lang="en-US" smtClean="0"/>
              <a:t>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224213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433B1E-1897-F040-93A1-A4FF1F03A655}" type="datetimeFigureOut">
              <a:rPr lang="en-US" smtClean="0"/>
              <a:t>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418213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433B1E-1897-F040-93A1-A4FF1F03A655}" type="datetimeFigureOut">
              <a:rPr lang="en-US" smtClean="0"/>
              <a:t>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1360845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433B1E-1897-F040-93A1-A4FF1F03A655}" type="datetimeFigureOut">
              <a:rPr lang="en-US" smtClean="0"/>
              <a:t>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1009269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33B1E-1897-F040-93A1-A4FF1F03A655}" type="datetimeFigureOut">
              <a:rPr lang="en-US" smtClean="0"/>
              <a:t>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310263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433B1E-1897-F040-93A1-A4FF1F03A655}" type="datetimeFigureOut">
              <a:rPr lang="en-US" smtClean="0"/>
              <a:t>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336176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433B1E-1897-F040-93A1-A4FF1F03A655}" type="datetimeFigureOut">
              <a:rPr lang="en-US" smtClean="0"/>
              <a:t>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4C4DFC-251C-7D4A-9009-F27C746EE54B}" type="slidenum">
              <a:rPr lang="en-US" smtClean="0"/>
              <a:t>‹#›</a:t>
            </a:fld>
            <a:endParaRPr lang="en-US"/>
          </a:p>
        </p:txBody>
      </p:sp>
    </p:spTree>
    <p:extLst>
      <p:ext uri="{BB962C8B-B14F-4D97-AF65-F5344CB8AC3E}">
        <p14:creationId xmlns:p14="http://schemas.microsoft.com/office/powerpoint/2010/main" val="1139152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33B1E-1897-F040-93A1-A4FF1F03A655}" type="datetimeFigureOut">
              <a:rPr lang="en-US" smtClean="0"/>
              <a:t>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C4DFC-251C-7D4A-9009-F27C746EE54B}" type="slidenum">
              <a:rPr lang="en-US" smtClean="0"/>
              <a:t>‹#›</a:t>
            </a:fld>
            <a:endParaRPr lang="en-US"/>
          </a:p>
        </p:txBody>
      </p:sp>
    </p:spTree>
    <p:extLst>
      <p:ext uri="{BB962C8B-B14F-4D97-AF65-F5344CB8AC3E}">
        <p14:creationId xmlns:p14="http://schemas.microsoft.com/office/powerpoint/2010/main" val="1473496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hyperlink" Target="https://doi.org/10.1002/2017MS000962"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C01EE3D8-B724-FA46-8CB7-8EF714592CC5}"/>
              </a:ext>
            </a:extLst>
          </p:cNvPr>
          <p:cNvGrpSpPr/>
          <p:nvPr/>
        </p:nvGrpSpPr>
        <p:grpSpPr>
          <a:xfrm>
            <a:off x="20228" y="1385622"/>
            <a:ext cx="4965627" cy="2314584"/>
            <a:chOff x="20228" y="1385622"/>
            <a:chExt cx="4965627" cy="2314584"/>
          </a:xfrm>
        </p:grpSpPr>
        <p:pic>
          <p:nvPicPr>
            <p:cNvPr id="4" name="Picture 3" descr="sensbar_GPP.eps"/>
            <p:cNvPicPr>
              <a:picLocks noChangeAspect="1"/>
            </p:cNvPicPr>
            <p:nvPr/>
          </p:nvPicPr>
          <p:blipFill rotWithShape="1">
            <a:blip r:embed="rId2">
              <a:extLst>
                <a:ext uri="{28A0092B-C50C-407E-A947-70E740481C1C}">
                  <a14:useLocalDpi xmlns:a14="http://schemas.microsoft.com/office/drawing/2010/main" val="0"/>
                </a:ext>
              </a:extLst>
            </a:blip>
            <a:srcRect t="1" b="23164"/>
            <a:stretch/>
          </p:blipFill>
          <p:spPr>
            <a:xfrm>
              <a:off x="20228" y="1385622"/>
              <a:ext cx="4965627" cy="2314584"/>
            </a:xfrm>
            <a:prstGeom prst="rect">
              <a:avLst/>
            </a:prstGeom>
          </p:spPr>
        </p:pic>
        <p:sp>
          <p:nvSpPr>
            <p:cNvPr id="17" name="TextBox 16"/>
            <p:cNvSpPr txBox="1"/>
            <p:nvPr/>
          </p:nvSpPr>
          <p:spPr>
            <a:xfrm rot="16200000">
              <a:off x="-710297" y="2341642"/>
              <a:ext cx="2072350" cy="369332"/>
            </a:xfrm>
            <a:prstGeom prst="rect">
              <a:avLst/>
            </a:prstGeom>
            <a:solidFill>
              <a:schemeClr val="bg1"/>
            </a:solidFill>
          </p:spPr>
          <p:txBody>
            <a:bodyPr wrap="square" rtlCol="0">
              <a:spAutoFit/>
            </a:bodyPr>
            <a:lstStyle/>
            <a:p>
              <a:r>
                <a:rPr lang="en-US" dirty="0"/>
                <a:t>        Sensitivity</a:t>
              </a:r>
            </a:p>
          </p:txBody>
        </p:sp>
      </p:grpSp>
      <p:sp>
        <p:nvSpPr>
          <p:cNvPr id="2" name="Title 1"/>
          <p:cNvSpPr>
            <a:spLocks noGrp="1"/>
          </p:cNvSpPr>
          <p:nvPr>
            <p:ph type="title"/>
          </p:nvPr>
        </p:nvSpPr>
        <p:spPr>
          <a:xfrm>
            <a:off x="1922855" y="-48431"/>
            <a:ext cx="7332276" cy="1143000"/>
          </a:xfrm>
        </p:spPr>
        <p:txBody>
          <a:bodyPr>
            <a:noAutofit/>
          </a:bodyPr>
          <a:lstStyle/>
          <a:p>
            <a:r>
              <a:rPr lang="en-US" sz="2800" b="1" dirty="0">
                <a:solidFill>
                  <a:srgbClr val="008000"/>
                </a:solidFill>
              </a:rPr>
              <a:t>The impact of parametric uncertainties on biogeochemistry in the E3SM v1 land model</a:t>
            </a:r>
          </a:p>
        </p:txBody>
      </p:sp>
      <p:sp>
        <p:nvSpPr>
          <p:cNvPr id="5" name="Rectangle 4"/>
          <p:cNvSpPr/>
          <p:nvPr/>
        </p:nvSpPr>
        <p:spPr>
          <a:xfrm>
            <a:off x="251972" y="3862806"/>
            <a:ext cx="4321883" cy="646331"/>
          </a:xfrm>
          <a:prstGeom prst="rect">
            <a:avLst/>
          </a:prstGeom>
        </p:spPr>
        <p:txBody>
          <a:bodyPr wrap="square">
            <a:spAutoFit/>
          </a:bodyPr>
          <a:lstStyle/>
          <a:p>
            <a:pPr algn="ctr"/>
            <a:r>
              <a:rPr lang="en-US" sz="1200" b="1" dirty="0"/>
              <a:t>Sensitivity of gross primary productivity (GPP) to E3SM land model parameters at 96 globally distributed FLUXNET sites, grouped by plant functional types.</a:t>
            </a:r>
          </a:p>
        </p:txBody>
      </p:sp>
      <p:pic>
        <p:nvPicPr>
          <p:cNvPr id="6" name="Picture 5"/>
          <p:cNvPicPr>
            <a:picLocks noChangeAspect="1"/>
          </p:cNvPicPr>
          <p:nvPr/>
        </p:nvPicPr>
        <p:blipFill>
          <a:blip r:embed="rId3"/>
          <a:stretch>
            <a:fillRect/>
          </a:stretch>
        </p:blipFill>
        <p:spPr>
          <a:xfrm>
            <a:off x="32474" y="6207105"/>
            <a:ext cx="5980996" cy="636625"/>
          </a:xfrm>
          <a:prstGeom prst="rect">
            <a:avLst/>
          </a:prstGeom>
        </p:spPr>
      </p:pic>
      <p:sp>
        <p:nvSpPr>
          <p:cNvPr id="7" name="TextBox 6"/>
          <p:cNvSpPr txBox="1"/>
          <p:nvPr/>
        </p:nvSpPr>
        <p:spPr>
          <a:xfrm>
            <a:off x="4747698" y="1142698"/>
            <a:ext cx="4217531" cy="5001369"/>
          </a:xfrm>
          <a:prstGeom prst="rect">
            <a:avLst/>
          </a:prstGeom>
          <a:noFill/>
        </p:spPr>
        <p:txBody>
          <a:bodyPr wrap="square" rtlCol="0">
            <a:spAutoFit/>
          </a:bodyPr>
          <a:lstStyle/>
          <a:p>
            <a:r>
              <a:rPr lang="en-US" sz="1600" b="1" dirty="0">
                <a:solidFill>
                  <a:srgbClr val="008000"/>
                </a:solidFill>
              </a:rPr>
              <a:t>Scientific achievement</a:t>
            </a:r>
          </a:p>
          <a:p>
            <a:r>
              <a:rPr lang="en-US" sz="1400" dirty="0"/>
              <a:t>A global sensitivity analysis was performed using a new methodology on the E3SM v1 land model (ELM v1), indicating the key parameters that drive uncertainty in model projections across 96 sites representing a wide range of climatic conditions and vegetation types.</a:t>
            </a:r>
          </a:p>
          <a:p>
            <a:r>
              <a:rPr lang="en-US" sz="1100" dirty="0"/>
              <a:t> </a:t>
            </a:r>
          </a:p>
          <a:p>
            <a:r>
              <a:rPr lang="en-US" sz="1600" b="1" dirty="0">
                <a:solidFill>
                  <a:srgbClr val="008000"/>
                </a:solidFill>
              </a:rPr>
              <a:t>Significance</a:t>
            </a:r>
          </a:p>
          <a:p>
            <a:r>
              <a:rPr lang="en-US" sz="1400" dirty="0"/>
              <a:t>Out of 68 model parameters analyzed, fewer than 20 have a significant influence on land model quantities of interest.  These parameter sensitivities depend on climate variables, and are largely consistent among sites within a biome.  </a:t>
            </a:r>
          </a:p>
          <a:p>
            <a:r>
              <a:rPr lang="en-US" sz="1100" dirty="0"/>
              <a:t> </a:t>
            </a:r>
          </a:p>
          <a:p>
            <a:r>
              <a:rPr lang="en-US" sz="1600" b="1" dirty="0">
                <a:solidFill>
                  <a:srgbClr val="008000"/>
                </a:solidFill>
              </a:rPr>
              <a:t>Impact</a:t>
            </a:r>
          </a:p>
          <a:p>
            <a:r>
              <a:rPr lang="en-US" sz="1400" dirty="0"/>
              <a:t>Understanding these sensitivities will aid in prioritization of model development and observations targeted to reduce prediction uncertainties.  The methods developed here are a significant step towards formal model calibration at a global scale.</a:t>
            </a:r>
          </a:p>
          <a:p>
            <a:endParaRPr lang="en-US" dirty="0"/>
          </a:p>
          <a:p>
            <a:endParaRPr lang="en-US" dirty="0"/>
          </a:p>
        </p:txBody>
      </p:sp>
      <p:grpSp>
        <p:nvGrpSpPr>
          <p:cNvPr id="18" name="Group 17">
            <a:extLst>
              <a:ext uri="{FF2B5EF4-FFF2-40B4-BE49-F238E27FC236}">
                <a16:creationId xmlns:a16="http://schemas.microsoft.com/office/drawing/2014/main" id="{7DF72E20-2A0F-6543-B7EE-405A6C309FD6}"/>
              </a:ext>
            </a:extLst>
          </p:cNvPr>
          <p:cNvGrpSpPr/>
          <p:nvPr/>
        </p:nvGrpSpPr>
        <p:grpSpPr>
          <a:xfrm>
            <a:off x="212842" y="3522328"/>
            <a:ext cx="4523567" cy="426471"/>
            <a:chOff x="224131" y="3511039"/>
            <a:chExt cx="4523567" cy="426471"/>
          </a:xfrm>
        </p:grpSpPr>
        <p:sp>
          <p:nvSpPr>
            <p:cNvPr id="11" name="Rectangle 10"/>
            <p:cNvSpPr/>
            <p:nvPr/>
          </p:nvSpPr>
          <p:spPr>
            <a:xfrm>
              <a:off x="224131" y="3512671"/>
              <a:ext cx="4290502" cy="25456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Left Bracket 9"/>
            <p:cNvSpPr/>
            <p:nvPr/>
          </p:nvSpPr>
          <p:spPr>
            <a:xfrm rot="16200000">
              <a:off x="1611521" y="2815990"/>
              <a:ext cx="158870" cy="1548967"/>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Left Bracket 11"/>
            <p:cNvSpPr/>
            <p:nvPr/>
          </p:nvSpPr>
          <p:spPr>
            <a:xfrm rot="16200000">
              <a:off x="2919506" y="3184758"/>
              <a:ext cx="148489" cy="821813"/>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Left Bracket 12"/>
            <p:cNvSpPr/>
            <p:nvPr/>
          </p:nvSpPr>
          <p:spPr>
            <a:xfrm rot="16200000">
              <a:off x="3896867" y="3137523"/>
              <a:ext cx="148485" cy="916288"/>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Left Bracket 13"/>
            <p:cNvSpPr/>
            <p:nvPr/>
          </p:nvSpPr>
          <p:spPr>
            <a:xfrm rot="16200000">
              <a:off x="613608" y="3431080"/>
              <a:ext cx="158868" cy="318786"/>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TextBox 14"/>
            <p:cNvSpPr txBox="1"/>
            <p:nvPr/>
          </p:nvSpPr>
          <p:spPr>
            <a:xfrm>
              <a:off x="467873" y="3660511"/>
              <a:ext cx="4279825" cy="276999"/>
            </a:xfrm>
            <a:prstGeom prst="rect">
              <a:avLst/>
            </a:prstGeom>
            <a:noFill/>
          </p:spPr>
          <p:txBody>
            <a:bodyPr wrap="square" rtlCol="0">
              <a:spAutoFit/>
            </a:bodyPr>
            <a:lstStyle/>
            <a:p>
              <a:r>
                <a:rPr lang="en-US" sz="1200" dirty="0"/>
                <a:t>Mix               evergreen tree        deciduous tree      shrub/grass</a:t>
              </a:r>
            </a:p>
          </p:txBody>
        </p:sp>
      </p:grpSp>
      <p:sp>
        <p:nvSpPr>
          <p:cNvPr id="25" name="TextBox 24"/>
          <p:cNvSpPr txBox="1"/>
          <p:nvPr/>
        </p:nvSpPr>
        <p:spPr>
          <a:xfrm>
            <a:off x="452485" y="4542969"/>
            <a:ext cx="2130351" cy="1508105"/>
          </a:xfrm>
          <a:prstGeom prst="rect">
            <a:avLst/>
          </a:prstGeom>
          <a:noFill/>
        </p:spPr>
        <p:txBody>
          <a:bodyPr wrap="square" rtlCol="0">
            <a:spAutoFit/>
          </a:bodyPr>
          <a:lstStyle/>
          <a:p>
            <a:r>
              <a:rPr lang="en-US" sz="1100" dirty="0"/>
              <a:t>Critical soil water potential</a:t>
            </a:r>
          </a:p>
          <a:p>
            <a:endParaRPr lang="en-US" sz="500" dirty="0"/>
          </a:p>
          <a:p>
            <a:r>
              <a:rPr lang="en-US" sz="1100" dirty="0" err="1"/>
              <a:t>Stomatal</a:t>
            </a:r>
            <a:r>
              <a:rPr lang="en-US" sz="1100" dirty="0"/>
              <a:t> conductance slope</a:t>
            </a:r>
          </a:p>
          <a:p>
            <a:endParaRPr lang="en-US" sz="500" dirty="0"/>
          </a:p>
          <a:p>
            <a:r>
              <a:rPr lang="en-US" sz="1100" dirty="0" err="1"/>
              <a:t>Stomatal</a:t>
            </a:r>
            <a:r>
              <a:rPr lang="en-US" sz="1100" dirty="0"/>
              <a:t> conductance intercept</a:t>
            </a:r>
          </a:p>
          <a:p>
            <a:endParaRPr lang="en-US" sz="550" dirty="0"/>
          </a:p>
          <a:p>
            <a:r>
              <a:rPr lang="en-US" sz="1100" dirty="0"/>
              <a:t>Specific leaf area (canopy top)</a:t>
            </a:r>
          </a:p>
          <a:p>
            <a:endParaRPr lang="en-US" sz="500" dirty="0"/>
          </a:p>
          <a:p>
            <a:r>
              <a:rPr lang="en-US" sz="1100" dirty="0"/>
              <a:t>Leaf </a:t>
            </a:r>
            <a:r>
              <a:rPr lang="en-US" sz="1100" dirty="0" err="1"/>
              <a:t>carbon:nitrogen</a:t>
            </a:r>
            <a:r>
              <a:rPr lang="en-US" sz="1100" dirty="0"/>
              <a:t> ratio</a:t>
            </a:r>
          </a:p>
          <a:p>
            <a:endParaRPr lang="en-US" sz="550" dirty="0"/>
          </a:p>
          <a:p>
            <a:r>
              <a:rPr lang="en-US" sz="1100" dirty="0"/>
              <a:t>Fraction of leaf N in </a:t>
            </a:r>
            <a:r>
              <a:rPr lang="en-US" sz="1100" dirty="0" err="1"/>
              <a:t>RuBisCO</a:t>
            </a:r>
            <a:endParaRPr lang="en-US" sz="1100" dirty="0"/>
          </a:p>
        </p:txBody>
      </p:sp>
      <p:sp>
        <p:nvSpPr>
          <p:cNvPr id="26" name="Rectangle 25"/>
          <p:cNvSpPr/>
          <p:nvPr/>
        </p:nvSpPr>
        <p:spPr>
          <a:xfrm>
            <a:off x="115664" y="4607485"/>
            <a:ext cx="395235" cy="184900"/>
          </a:xfrm>
          <a:prstGeom prst="rect">
            <a:avLst/>
          </a:prstGeom>
          <a:solidFill>
            <a:schemeClr val="tx1"/>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28" name="Rectangle 27"/>
          <p:cNvSpPr/>
          <p:nvPr/>
        </p:nvSpPr>
        <p:spPr>
          <a:xfrm>
            <a:off x="115664" y="5105806"/>
            <a:ext cx="395235" cy="1849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114717" y="4854544"/>
            <a:ext cx="395235" cy="184900"/>
          </a:xfrm>
          <a:prstGeom prst="rect">
            <a:avLst/>
          </a:prstGeom>
          <a:solidFill>
            <a:srgbClr val="39FF2A"/>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0" name="Rectangle 29"/>
          <p:cNvSpPr/>
          <p:nvPr/>
        </p:nvSpPr>
        <p:spPr>
          <a:xfrm>
            <a:off x="118642" y="5355098"/>
            <a:ext cx="395235" cy="184900"/>
          </a:xfrm>
          <a:prstGeom prst="rect">
            <a:avLst/>
          </a:prstGeom>
          <a:solidFill>
            <a:srgbClr val="FF0000"/>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1" name="Rectangle 30"/>
          <p:cNvSpPr/>
          <p:nvPr/>
        </p:nvSpPr>
        <p:spPr>
          <a:xfrm>
            <a:off x="121620" y="5603546"/>
            <a:ext cx="395235" cy="184900"/>
          </a:xfrm>
          <a:prstGeom prst="rect">
            <a:avLst/>
          </a:prstGeom>
          <a:solidFill>
            <a:srgbClr val="CD4BD4"/>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2" name="Rectangle 31"/>
          <p:cNvSpPr/>
          <p:nvPr/>
        </p:nvSpPr>
        <p:spPr>
          <a:xfrm>
            <a:off x="114717" y="5846176"/>
            <a:ext cx="395235" cy="184900"/>
          </a:xfrm>
          <a:prstGeom prst="rect">
            <a:avLst/>
          </a:prstGeom>
          <a:solidFill>
            <a:srgbClr val="52C4DD"/>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3" name="Rectangle 32"/>
          <p:cNvSpPr/>
          <p:nvPr/>
        </p:nvSpPr>
        <p:spPr>
          <a:xfrm>
            <a:off x="2395899" y="4534384"/>
            <a:ext cx="395235" cy="184900"/>
          </a:xfrm>
          <a:prstGeom prst="rect">
            <a:avLst/>
          </a:prstGeom>
          <a:solidFill>
            <a:srgbClr val="E4C4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395899" y="4786490"/>
            <a:ext cx="395235" cy="184900"/>
          </a:xfrm>
          <a:prstGeom prst="rect">
            <a:avLst/>
          </a:prstGeom>
          <a:solidFill>
            <a:srgbClr val="0000FF"/>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5" name="Rectangle 34"/>
          <p:cNvSpPr/>
          <p:nvPr/>
        </p:nvSpPr>
        <p:spPr>
          <a:xfrm>
            <a:off x="2398877" y="5034938"/>
            <a:ext cx="395235" cy="184900"/>
          </a:xfrm>
          <a:prstGeom prst="rect">
            <a:avLst/>
          </a:prstGeom>
          <a:solidFill>
            <a:srgbClr val="3A481E"/>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6" name="Rectangle 35"/>
          <p:cNvSpPr/>
          <p:nvPr/>
        </p:nvSpPr>
        <p:spPr>
          <a:xfrm>
            <a:off x="2401855" y="5283386"/>
            <a:ext cx="395235" cy="184900"/>
          </a:xfrm>
          <a:prstGeom prst="rect">
            <a:avLst/>
          </a:prstGeom>
          <a:solidFill>
            <a:srgbClr val="660066"/>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7" name="Rectangle 36"/>
          <p:cNvSpPr/>
          <p:nvPr/>
        </p:nvSpPr>
        <p:spPr>
          <a:xfrm>
            <a:off x="2401855" y="6000861"/>
            <a:ext cx="395235" cy="184900"/>
          </a:xfrm>
          <a:prstGeom prst="rect">
            <a:avLst/>
          </a:prstGeom>
          <a:solidFill>
            <a:srgbClr val="008000"/>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8" name="Rectangle 37"/>
          <p:cNvSpPr/>
          <p:nvPr/>
        </p:nvSpPr>
        <p:spPr>
          <a:xfrm>
            <a:off x="2401855" y="5767927"/>
            <a:ext cx="395235" cy="184900"/>
          </a:xfrm>
          <a:prstGeom prst="rect">
            <a:avLst/>
          </a:prstGeom>
          <a:solidFill>
            <a:srgbClr val="000090"/>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9" name="TextBox 38"/>
          <p:cNvSpPr txBox="1"/>
          <p:nvPr/>
        </p:nvSpPr>
        <p:spPr>
          <a:xfrm>
            <a:off x="2733052" y="4490093"/>
            <a:ext cx="2283205" cy="1769715"/>
          </a:xfrm>
          <a:prstGeom prst="rect">
            <a:avLst/>
          </a:prstGeom>
          <a:noFill/>
        </p:spPr>
        <p:txBody>
          <a:bodyPr wrap="square" rtlCol="0">
            <a:spAutoFit/>
          </a:bodyPr>
          <a:lstStyle/>
          <a:p>
            <a:r>
              <a:rPr lang="en-US" sz="1100" dirty="0"/>
              <a:t>Fine root </a:t>
            </a:r>
            <a:r>
              <a:rPr lang="en-US" sz="1100" dirty="0" err="1"/>
              <a:t>carbon:nitrogen</a:t>
            </a:r>
            <a:r>
              <a:rPr lang="en-US" sz="1100" dirty="0"/>
              <a:t> ratio</a:t>
            </a:r>
          </a:p>
          <a:p>
            <a:endParaRPr lang="en-US" sz="500" dirty="0"/>
          </a:p>
          <a:p>
            <a:r>
              <a:rPr lang="en-US" sz="1100" dirty="0"/>
              <a:t>Fine </a:t>
            </a:r>
            <a:r>
              <a:rPr lang="en-US" sz="1100" dirty="0" err="1"/>
              <a:t>root:leaf</a:t>
            </a:r>
            <a:r>
              <a:rPr lang="en-US" sz="1100" dirty="0"/>
              <a:t> allocation ratio</a:t>
            </a:r>
          </a:p>
          <a:p>
            <a:endParaRPr lang="en-US" sz="550" dirty="0"/>
          </a:p>
          <a:p>
            <a:r>
              <a:rPr lang="en-US" sz="1100" dirty="0"/>
              <a:t>Critical day length for senescence</a:t>
            </a:r>
          </a:p>
          <a:p>
            <a:endParaRPr lang="en-US" sz="500" dirty="0"/>
          </a:p>
          <a:p>
            <a:r>
              <a:rPr lang="en-US" sz="1100" dirty="0"/>
              <a:t>Fraction of C storage allocated</a:t>
            </a:r>
          </a:p>
          <a:p>
            <a:endParaRPr lang="en-US" sz="550" dirty="0"/>
          </a:p>
          <a:p>
            <a:r>
              <a:rPr lang="en-US" sz="1100" dirty="0"/>
              <a:t>Bulk </a:t>
            </a:r>
            <a:r>
              <a:rPr lang="en-US" sz="1100" dirty="0" err="1"/>
              <a:t>dentrification</a:t>
            </a:r>
            <a:r>
              <a:rPr lang="en-US" sz="1100" dirty="0"/>
              <a:t> rate</a:t>
            </a:r>
          </a:p>
          <a:p>
            <a:endParaRPr lang="en-US" sz="550" dirty="0"/>
          </a:p>
          <a:p>
            <a:r>
              <a:rPr lang="en-US" sz="1100" dirty="0"/>
              <a:t>Base rate for plant respiration</a:t>
            </a:r>
          </a:p>
          <a:p>
            <a:endParaRPr lang="en-US" sz="500" dirty="0"/>
          </a:p>
          <a:p>
            <a:r>
              <a:rPr lang="en-US" sz="1100" dirty="0"/>
              <a:t>T sensitivity for plant respiration</a:t>
            </a:r>
          </a:p>
        </p:txBody>
      </p:sp>
      <p:sp>
        <p:nvSpPr>
          <p:cNvPr id="40" name="Rectangle 39"/>
          <p:cNvSpPr/>
          <p:nvPr/>
        </p:nvSpPr>
        <p:spPr>
          <a:xfrm>
            <a:off x="2395899" y="5528236"/>
            <a:ext cx="395235" cy="184900"/>
          </a:xfrm>
          <a:prstGeom prst="rect">
            <a:avLst/>
          </a:prstGeom>
          <a:solidFill>
            <a:srgbClr val="AC3FB2"/>
          </a:solidFill>
          <a:ln>
            <a:noFill/>
          </a:ln>
          <a:effectLst/>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41" name="TextBox 40"/>
          <p:cNvSpPr txBox="1"/>
          <p:nvPr/>
        </p:nvSpPr>
        <p:spPr>
          <a:xfrm>
            <a:off x="4974566" y="5521646"/>
            <a:ext cx="3990663" cy="769441"/>
          </a:xfrm>
          <a:prstGeom prst="rect">
            <a:avLst/>
          </a:prstGeom>
          <a:noFill/>
        </p:spPr>
        <p:txBody>
          <a:bodyPr wrap="square" rtlCol="0">
            <a:spAutoFit/>
          </a:bodyPr>
          <a:lstStyle/>
          <a:p>
            <a:r>
              <a:rPr lang="en-US" sz="1100" dirty="0"/>
              <a:t>Ricciuto, D., </a:t>
            </a:r>
            <a:r>
              <a:rPr lang="en-US" sz="1100" dirty="0" err="1"/>
              <a:t>Sargsyan</a:t>
            </a:r>
            <a:r>
              <a:rPr lang="en-US" sz="1100" dirty="0"/>
              <a:t>, K., &amp; Thornton, P. (2018). The impact of parametric uncertainties on biogeochemistry in the E3SM land model. Journal of Advances in Modeling Earth Systems, 10. </a:t>
            </a:r>
            <a:r>
              <a:rPr lang="en-US" sz="1100" dirty="0">
                <a:hlinkClick r:id="rId4"/>
              </a:rPr>
              <a:t>https://doi.org/10.1002/2017MS000962.</a:t>
            </a:r>
            <a:endParaRPr lang="en-US" sz="1100" dirty="0"/>
          </a:p>
        </p:txBody>
      </p:sp>
      <p:pic>
        <p:nvPicPr>
          <p:cNvPr id="42" name="Picture 41"/>
          <p:cNvPicPr>
            <a:picLocks noChangeAspect="1"/>
          </p:cNvPicPr>
          <p:nvPr/>
        </p:nvPicPr>
        <p:blipFill>
          <a:blip r:embed="rId5"/>
          <a:stretch>
            <a:fillRect/>
          </a:stretch>
        </p:blipFill>
        <p:spPr>
          <a:xfrm>
            <a:off x="106729" y="121644"/>
            <a:ext cx="1816126" cy="972925"/>
          </a:xfrm>
          <a:prstGeom prst="rect">
            <a:avLst/>
          </a:prstGeom>
        </p:spPr>
      </p:pic>
      <p:pic>
        <p:nvPicPr>
          <p:cNvPr id="8" name="Picture 7">
            <a:extLst>
              <a:ext uri="{FF2B5EF4-FFF2-40B4-BE49-F238E27FC236}">
                <a16:creationId xmlns:a16="http://schemas.microsoft.com/office/drawing/2014/main" id="{168331AD-8BF7-594D-B3DB-8BBD131A52A5}"/>
              </a:ext>
            </a:extLst>
          </p:cNvPr>
          <p:cNvPicPr>
            <a:picLocks noChangeAspect="1"/>
          </p:cNvPicPr>
          <p:nvPr/>
        </p:nvPicPr>
        <p:blipFill>
          <a:blip r:embed="rId6"/>
          <a:stretch>
            <a:fillRect/>
          </a:stretch>
        </p:blipFill>
        <p:spPr>
          <a:xfrm>
            <a:off x="6240338" y="6259808"/>
            <a:ext cx="1287312" cy="494900"/>
          </a:xfrm>
          <a:prstGeom prst="rect">
            <a:avLst/>
          </a:prstGeom>
        </p:spPr>
      </p:pic>
    </p:spTree>
    <p:extLst>
      <p:ext uri="{BB962C8B-B14F-4D97-AF65-F5344CB8AC3E}">
        <p14:creationId xmlns:p14="http://schemas.microsoft.com/office/powerpoint/2010/main" val="271948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8825" y="3835400"/>
            <a:ext cx="8229600" cy="2078038"/>
          </a:xfrm>
        </p:spPr>
        <p:txBody>
          <a:bodyPr>
            <a:normAutofit/>
          </a:bodyPr>
          <a:lstStyle/>
          <a:p>
            <a:pPr marL="0" indent="0">
              <a:buNone/>
            </a:pPr>
            <a:r>
              <a:rPr lang="en-US" sz="1800" dirty="0"/>
              <a:t>Sensitivities of gross primary productivity (left) and leaf area index (right) at two sites to E3SM land model parameters.  The radii of circles correspond to the main sensitivities, while the green line widths correspond to joint sensitivities between the two connected parameters.</a:t>
            </a:r>
          </a:p>
        </p:txBody>
      </p:sp>
      <p:pic>
        <p:nvPicPr>
          <p:cNvPr id="4" name="Picture 3" descr="highlight graphic.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82600"/>
            <a:ext cx="8201025" cy="3352800"/>
          </a:xfrm>
          <a:prstGeom prst="rect">
            <a:avLst/>
          </a:prstGeom>
        </p:spPr>
      </p:pic>
    </p:spTree>
    <p:extLst>
      <p:ext uri="{BB962C8B-B14F-4D97-AF65-F5344CB8AC3E}">
        <p14:creationId xmlns:p14="http://schemas.microsoft.com/office/powerpoint/2010/main" val="1766324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5606</TotalTime>
  <Words>332</Words>
  <Application>Microsoft Macintosh PowerPoint</Application>
  <PresentationFormat>On-screen Show (4:3)</PresentationFormat>
  <Paragraphs>38</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The impact of parametric uncertainties on biogeochemistry in the E3SM v1 land model</vt:lpstr>
      <vt:lpstr>PowerPoint Presentation</vt:lpstr>
    </vt:vector>
  </TitlesOfParts>
  <Company>Oak Ridge National Laboratory</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Ricciuto</dc:creator>
  <cp:lastModifiedBy>Ricciuto, Daniel M.</cp:lastModifiedBy>
  <cp:revision>16</cp:revision>
  <dcterms:created xsi:type="dcterms:W3CDTF">2018-02-08T18:27:58Z</dcterms:created>
  <dcterms:modified xsi:type="dcterms:W3CDTF">2018-02-20T18:40:55Z</dcterms:modified>
</cp:coreProperties>
</file>