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2"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avis O'Brien" initials="TO" lastIdx="1" clrIdx="0">
    <p:extLst>
      <p:ext uri="{19B8F6BF-5375-455C-9EA6-DF929625EA0E}">
        <p15:presenceInfo xmlns:p15="http://schemas.microsoft.com/office/powerpoint/2012/main" userId="034115cb-fd3b-4ab0-bf5d-e5e5e8ed079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0" autoAdjust="0"/>
    <p:restoredTop sz="94674" autoAdjust="0"/>
  </p:normalViewPr>
  <p:slideViewPr>
    <p:cSldViewPr snapToGrid="0" snapToObjects="1">
      <p:cViewPr varScale="1">
        <p:scale>
          <a:sx n="75" d="100"/>
          <a:sy n="75" d="100"/>
        </p:scale>
        <p:origin x="54" y="372"/>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7/9/2019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7/9/2019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3.xml"/><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3.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14"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
        <p:nvSpPr>
          <p:cNvPr id="24"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52"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a:t>Data available at (DOI):</a:t>
            </a:r>
          </a:p>
        </p:txBody>
      </p:sp>
      <p:sp>
        <p:nvSpPr>
          <p:cNvPr id="14" name="Picture Placeholder 51"/>
          <p:cNvSpPr>
            <a:spLocks noGrp="1"/>
          </p:cNvSpPr>
          <p:nvPr>
            <p:ph type="pic" sz="quarter" idx="37"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17" name="Picture 1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12"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634600" y="6354776"/>
            <a:ext cx="1416362" cy="441905"/>
          </a:xfrm>
          <a:prstGeom prst="rect">
            <a:avLst/>
          </a:prstGeom>
        </p:spPr>
      </p:pic>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21"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3"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24"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25"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3662319" y="6260098"/>
            <a:ext cx="2298257" cy="557595"/>
          </a:xfrm>
          <a:prstGeom prst="rect">
            <a:avLst/>
          </a:prstGeom>
        </p:spPr>
        <p:txBody>
          <a:bodyPr/>
          <a:lstStyle>
            <a:lvl1pPr>
              <a:defRPr sz="1000" baseline="0"/>
            </a:lvl1pPr>
          </a:lstStyle>
          <a:p>
            <a:pPr lvl="0"/>
            <a:r>
              <a:rPr lang="en-US" dirty="0"/>
              <a:t>Data available at (DOI):</a:t>
            </a:r>
          </a:p>
        </p:txBody>
      </p:sp>
      <p:pic>
        <p:nvPicPr>
          <p:cNvPr id="14" name="Pictur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55672" y="6354776"/>
            <a:ext cx="1416362" cy="441905"/>
          </a:xfrm>
          <a:prstGeom prst="rect">
            <a:avLst/>
          </a:prstGeom>
        </p:spPr>
      </p:pic>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3"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Significance and Impact</a:t>
            </a:r>
            <a:endParaRPr lang="en-US" dirty="0"/>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Scientific Achievement</a:t>
            </a:r>
            <a:endParaRPr lang="en-US" dirty="0"/>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572000" y="3429000"/>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0" y="342900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0" y="7627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02/2017EF000789" TargetMode="External"/><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FD78CFB-B9B4-4C4B-A1D4-94A5BB4674BA}"/>
              </a:ext>
            </a:extLst>
          </p:cNvPr>
          <p:cNvPicPr>
            <a:picLocks noChangeAspect="1"/>
          </p:cNvPicPr>
          <p:nvPr/>
        </p:nvPicPr>
        <p:blipFill>
          <a:blip r:embed="rId2"/>
          <a:stretch>
            <a:fillRect/>
          </a:stretch>
        </p:blipFill>
        <p:spPr>
          <a:xfrm>
            <a:off x="383163" y="911304"/>
            <a:ext cx="2652311" cy="2366199"/>
          </a:xfrm>
          <a:prstGeom prst="rect">
            <a:avLst/>
          </a:prstGeom>
        </p:spPr>
      </p:pic>
      <p:sp>
        <p:nvSpPr>
          <p:cNvPr id="9" name="Title 8"/>
          <p:cNvSpPr>
            <a:spLocks noGrp="1"/>
          </p:cNvSpPr>
          <p:nvPr>
            <p:ph type="title"/>
          </p:nvPr>
        </p:nvSpPr>
        <p:spPr>
          <a:xfrm>
            <a:off x="366486" y="136447"/>
            <a:ext cx="8611176" cy="446581"/>
          </a:xfrm>
        </p:spPr>
        <p:txBody>
          <a:bodyPr/>
          <a:lstStyle/>
          <a:p>
            <a:r>
              <a:rPr lang="en-US" sz="1800" dirty="0"/>
              <a:t>Improving the Simulation of Snowpack: </a:t>
            </a:r>
            <a:br>
              <a:rPr lang="en-US" sz="1800" dirty="0"/>
            </a:br>
            <a:r>
              <a:rPr lang="en-US" sz="1800" dirty="0"/>
              <a:t>Elucidating Error in Modeled Snow Processes</a:t>
            </a:r>
          </a:p>
        </p:txBody>
      </p:sp>
      <p:sp>
        <p:nvSpPr>
          <p:cNvPr id="10" name="Text Placeholder 9"/>
          <p:cNvSpPr>
            <a:spLocks noGrp="1"/>
          </p:cNvSpPr>
          <p:nvPr>
            <p:ph type="body" sz="quarter" idx="26"/>
          </p:nvPr>
        </p:nvSpPr>
        <p:spPr>
          <a:xfrm>
            <a:off x="3634085" y="5815765"/>
            <a:ext cx="5509915" cy="317673"/>
          </a:xfrm>
        </p:spPr>
        <p:txBody>
          <a:bodyPr/>
          <a:lstStyle/>
          <a:p>
            <a:pPr algn="l"/>
            <a:r>
              <a:rPr lang="en-US" dirty="0"/>
              <a:t>A. M. Rhoades, A. D. Jones, and P. A. Ullrich. 2018. “Assessing Mountains as Natural Reservoirs with a Multi‐Metric Framework.” </a:t>
            </a:r>
            <a:r>
              <a:rPr lang="en-US" i="1" dirty="0"/>
              <a:t>Earth’s Future </a:t>
            </a:r>
            <a:r>
              <a:rPr lang="en-US" dirty="0"/>
              <a:t>6(9): 1221-1241. </a:t>
            </a:r>
            <a:r>
              <a:rPr lang="en-US" dirty="0">
                <a:hlinkClick r:id="rId3"/>
              </a:rPr>
              <a:t>https://doi.org/10.1002/2017EF000789</a:t>
            </a:r>
            <a:r>
              <a:rPr lang="en-US" dirty="0"/>
              <a:t>.</a:t>
            </a:r>
          </a:p>
        </p:txBody>
      </p:sp>
      <p:sp>
        <p:nvSpPr>
          <p:cNvPr id="11" name="Text Placeholder 10"/>
          <p:cNvSpPr>
            <a:spLocks noGrp="1"/>
          </p:cNvSpPr>
          <p:nvPr>
            <p:ph type="body" sz="quarter" idx="30"/>
          </p:nvPr>
        </p:nvSpPr>
        <p:spPr>
          <a:xfrm>
            <a:off x="3290454" y="2643641"/>
            <a:ext cx="5706366" cy="1214209"/>
          </a:xfrm>
        </p:spPr>
        <p:txBody>
          <a:bodyPr/>
          <a:lstStyle/>
          <a:p>
            <a:pPr>
              <a:spcBef>
                <a:spcPts val="0"/>
              </a:spcBef>
            </a:pPr>
            <a:r>
              <a:rPr lang="en-US" sz="1400" dirty="0">
                <a:latin typeface="+mn-lt"/>
              </a:rPr>
              <a:t>All snow products analyzed show variation across the various SWE triangle metrics, even within observationally constrained snow products. This spread was especially shown in spring season melt rates. Due to the importance of snowmelt in reservoir management, addressing melt rate biases in climate models will be critical to maximize climate simulation utility for water stakeholders.</a:t>
            </a:r>
          </a:p>
        </p:txBody>
      </p:sp>
      <p:sp>
        <p:nvSpPr>
          <p:cNvPr id="13" name="Text Placeholder 12"/>
          <p:cNvSpPr>
            <a:spLocks noGrp="1"/>
          </p:cNvSpPr>
          <p:nvPr>
            <p:ph type="body" sz="quarter" idx="34"/>
          </p:nvPr>
        </p:nvSpPr>
        <p:spPr>
          <a:xfrm>
            <a:off x="3255425" y="1038526"/>
            <a:ext cx="5706205" cy="1212396"/>
          </a:xfrm>
        </p:spPr>
        <p:txBody>
          <a:bodyPr/>
          <a:lstStyle/>
          <a:p>
            <a:pPr>
              <a:spcBef>
                <a:spcPts val="0"/>
              </a:spcBef>
            </a:pPr>
            <a:r>
              <a:rPr lang="en-US" sz="1400" dirty="0">
                <a:latin typeface="+mn-lt"/>
              </a:rPr>
              <a:t>Developed a multi-metric framework, the snow water equivalent (SWE) triangle, that helps to describe snowpack characteristics associated with total water volume build‐up, peak water availability, and the rate of water release. This approach can be applied across a wide-range of available snow products and highlights compensating errors that would not be reflected in conventional large‐scale spatiotemporal analysis.</a:t>
            </a:r>
          </a:p>
        </p:txBody>
      </p:sp>
      <p:sp>
        <p:nvSpPr>
          <p:cNvPr id="14" name="Text Placeholder 13"/>
          <p:cNvSpPr>
            <a:spLocks noGrp="1"/>
          </p:cNvSpPr>
          <p:nvPr>
            <p:ph type="body" sz="quarter" idx="35"/>
          </p:nvPr>
        </p:nvSpPr>
        <p:spPr>
          <a:xfrm>
            <a:off x="3467747" y="4214359"/>
            <a:ext cx="5509915" cy="1823769"/>
          </a:xfrm>
        </p:spPr>
        <p:txBody>
          <a:bodyPr>
            <a:normAutofit/>
          </a:bodyPr>
          <a:lstStyle/>
          <a:p>
            <a:pPr>
              <a:spcBef>
                <a:spcPts val="0"/>
              </a:spcBef>
              <a:buFont typeface="Arial" panose="020B0604020202020204" pitchFamily="34" charset="0"/>
              <a:buChar char="•"/>
            </a:pPr>
            <a:r>
              <a:rPr lang="en-US" sz="1050" dirty="0"/>
              <a:t>Four observationally constrained snow products were intercompared for water years 1985-2005 in 10 reservoir headwater regions in California.</a:t>
            </a:r>
          </a:p>
          <a:p>
            <a:pPr>
              <a:spcBef>
                <a:spcPts val="0"/>
              </a:spcBef>
              <a:buFont typeface="Arial" panose="020B0604020202020204" pitchFamily="34" charset="0"/>
              <a:buChar char="•"/>
            </a:pPr>
            <a:r>
              <a:rPr lang="en-US" sz="1050" dirty="0"/>
              <a:t>Similarly, eight (nine) atmospheric reanalysis (global climate model) driven regional climate model simulations from NA-CORDEX were juxtaposed to the observational products.</a:t>
            </a:r>
          </a:p>
          <a:p>
            <a:pPr>
              <a:spcBef>
                <a:spcPts val="0"/>
              </a:spcBef>
              <a:buFont typeface="Arial" panose="020B0604020202020204" pitchFamily="34" charset="0"/>
              <a:buChar char="•"/>
            </a:pPr>
            <a:r>
              <a:rPr lang="en-US" sz="1050" dirty="0"/>
              <a:t>For the eight atmospheric reanalysis driven climate simulations, a general low accumulation rate and peak water volume along with too early of a peak timing and high melt rate was found.</a:t>
            </a:r>
          </a:p>
          <a:p>
            <a:pPr>
              <a:spcBef>
                <a:spcPts val="0"/>
              </a:spcBef>
              <a:buFont typeface="Arial" panose="020B0604020202020204" pitchFamily="34" charset="0"/>
              <a:buChar char="•"/>
            </a:pPr>
            <a:r>
              <a:rPr lang="en-US" sz="1050" dirty="0"/>
              <a:t>For the nine global climate model driven regional climate simulations, melt rate biases became even worse than atmospheric reanalysis driven simulations.</a:t>
            </a:r>
          </a:p>
        </p:txBody>
      </p:sp>
      <p:pic>
        <p:nvPicPr>
          <p:cNvPr id="17" name="Picture 7">
            <a:extLst>
              <a:ext uri="{FF2B5EF4-FFF2-40B4-BE49-F238E27FC236}">
                <a16:creationId xmlns:a16="http://schemas.microsoft.com/office/drawing/2014/main" id="{AF9D62F5-9DF7-46CA-86CD-E0FB1073F3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3887" y="6343853"/>
            <a:ext cx="1669142" cy="425068"/>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18" name="Picture 17">
            <a:extLst>
              <a:ext uri="{FF2B5EF4-FFF2-40B4-BE49-F238E27FC236}">
                <a16:creationId xmlns:a16="http://schemas.microsoft.com/office/drawing/2014/main" id="{4F65EA5C-9B67-4E21-A998-6CB86E500FF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07668" y="6343853"/>
            <a:ext cx="1738000" cy="430556"/>
          </a:xfrm>
          <a:prstGeom prst="rect">
            <a:avLst/>
          </a:prstGeom>
        </p:spPr>
      </p:pic>
      <p:sp>
        <p:nvSpPr>
          <p:cNvPr id="26" name="Rectangle 25">
            <a:extLst>
              <a:ext uri="{FF2B5EF4-FFF2-40B4-BE49-F238E27FC236}">
                <a16:creationId xmlns:a16="http://schemas.microsoft.com/office/drawing/2014/main" id="{0D8DD9F5-F993-4329-BA75-633FA7B04A63}"/>
              </a:ext>
            </a:extLst>
          </p:cNvPr>
          <p:cNvSpPr/>
          <p:nvPr/>
        </p:nvSpPr>
        <p:spPr>
          <a:xfrm>
            <a:off x="501046" y="848922"/>
            <a:ext cx="2502814" cy="1247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SWE triangle</a:t>
            </a:r>
          </a:p>
        </p:txBody>
      </p:sp>
      <p:pic>
        <p:nvPicPr>
          <p:cNvPr id="6" name="Picture 5">
            <a:extLst>
              <a:ext uri="{FF2B5EF4-FFF2-40B4-BE49-F238E27FC236}">
                <a16:creationId xmlns:a16="http://schemas.microsoft.com/office/drawing/2014/main" id="{2BF6E0CD-8807-4DE3-9933-3F27F59CD910}"/>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37158" y="3446752"/>
            <a:ext cx="3430590" cy="2801648"/>
          </a:xfrm>
          <a:prstGeom prst="rect">
            <a:avLst/>
          </a:prstGeom>
        </p:spPr>
      </p:pic>
      <p:sp>
        <p:nvSpPr>
          <p:cNvPr id="54" name="Rectangle 53">
            <a:extLst>
              <a:ext uri="{FF2B5EF4-FFF2-40B4-BE49-F238E27FC236}">
                <a16:creationId xmlns:a16="http://schemas.microsoft.com/office/drawing/2014/main" id="{65AA1406-03B6-4095-8E52-A75C2406FF07}"/>
              </a:ext>
            </a:extLst>
          </p:cNvPr>
          <p:cNvSpPr/>
          <p:nvPr/>
        </p:nvSpPr>
        <p:spPr>
          <a:xfrm>
            <a:off x="0" y="3153964"/>
            <a:ext cx="3657600" cy="3718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Error in snowpack measure - </a:t>
            </a:r>
            <a:r>
              <a:rPr lang="en-US" sz="1200" b="1" dirty="0">
                <a:solidFill>
                  <a:srgbClr val="00B0F0"/>
                </a:solidFill>
              </a:rPr>
              <a:t>too low </a:t>
            </a:r>
            <a:r>
              <a:rPr lang="en-US" sz="1200" b="1" dirty="0">
                <a:solidFill>
                  <a:schemeClr val="tx1"/>
                </a:solidFill>
              </a:rPr>
              <a:t>(</a:t>
            </a:r>
            <a:r>
              <a:rPr lang="en-US" sz="1200" b="1" dirty="0">
                <a:solidFill>
                  <a:srgbClr val="FF0000"/>
                </a:solidFill>
              </a:rPr>
              <a:t>too high</a:t>
            </a:r>
            <a:r>
              <a:rPr lang="en-US" sz="1200" b="1" dirty="0">
                <a:solidFill>
                  <a:schemeClr val="tx1"/>
                </a:solidFill>
              </a:rPr>
              <a:t>)</a:t>
            </a:r>
          </a:p>
        </p:txBody>
      </p:sp>
    </p:spTree>
    <p:extLst>
      <p:ext uri="{BB962C8B-B14F-4D97-AF65-F5344CB8AC3E}">
        <p14:creationId xmlns:p14="http://schemas.microsoft.com/office/powerpoint/2010/main" val="2093965413"/>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2021</TotalTime>
  <Words>298</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Other EESA Highlights (not DOE-SC)</vt:lpstr>
      <vt:lpstr>DOE-SC EESA Highlights</vt:lpstr>
      <vt:lpstr>Horizonal Img_DOE-SC EESA Highlights</vt:lpstr>
      <vt:lpstr>Improving the Simulation of Snowpack:  Elucidating Error in Modeled Snow Processes</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Shim, Edward</cp:lastModifiedBy>
  <cp:revision>117</cp:revision>
  <dcterms:created xsi:type="dcterms:W3CDTF">2016-02-10T19:06:12Z</dcterms:created>
  <dcterms:modified xsi:type="dcterms:W3CDTF">2019-07-10T05:53:22Z</dcterms:modified>
</cp:coreProperties>
</file>