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DA7A7-90D0-47AD-826D-8DC3548F28E5}" type="datetimeFigureOut">
              <a:rPr lang="en-US" smtClean="0"/>
              <a:t>7/5/19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685A-99EE-4381-A239-82DCC39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F3EC71-2F01-4597-B375-97A3DE4E2084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0574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459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58800-338D-445B-AE65-85B5E8996986}" type="datetimeFigureOut">
              <a:rPr lang="en-US"/>
              <a:pPr>
                <a:defRPr/>
              </a:pPr>
              <a:t>7/5/19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8392BF-B06E-4E46-80D5-0467F0160E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5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reep/rex0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066800"/>
            <a:ext cx="43434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Discuss the use of panel data in agricultural impact assessments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  <a:latin typeface="+mn-lt"/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Literature review of published articles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Presentation of latest results using flexible cubic splines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literature over the last decade has seen an increase in the use of panel data studies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Panel studies use weather anomalies (deviations from average), which are random and exogenous.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Random weather variation is uncorrelated with other factors and hence allows the unbiased identification of a causal relationship with an outcome variable of interest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difference between unpredictable weather variation and predictable difference in mean outcomes is discussed.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3692" y="7426"/>
            <a:ext cx="90422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</a:rPr>
              <a:t>Panel data can identify highly nonlinear weather relationships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67100" y="4101933"/>
            <a:ext cx="5562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648200" y="5818257"/>
            <a:ext cx="4343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1000" dirty="0"/>
              <a:t>Blanc, E., &amp; </a:t>
            </a:r>
            <a:r>
              <a:rPr lang="en-US" sz="1000" dirty="0" err="1"/>
              <a:t>Schlenker</a:t>
            </a:r>
            <a:r>
              <a:rPr lang="en-US" sz="1000" dirty="0"/>
              <a:t>, W. (2017). The Use of Panel Models in Assessments of Climate Impacts on Agriculture. Review of Environmental Economics and Policy, 11(2), 258-279. </a:t>
            </a:r>
            <a:r>
              <a:rPr lang="en-US" sz="1000" dirty="0">
                <a:hlinkClick r:id="rId3"/>
              </a:rPr>
              <a:t>https://</a:t>
            </a:r>
            <a:r>
              <a:rPr lang="en-US" sz="1000" dirty="0" err="1">
                <a:hlinkClick r:id="rId3"/>
              </a:rPr>
              <a:t>doi.org</a:t>
            </a:r>
            <a:r>
              <a:rPr lang="en-US" sz="1000" dirty="0">
                <a:hlinkClick r:id="rId3"/>
              </a:rPr>
              <a:t>/10.1093/</a:t>
            </a:r>
            <a:r>
              <a:rPr lang="en-US" sz="1000" dirty="0" err="1">
                <a:hlinkClick r:id="rId3"/>
              </a:rPr>
              <a:t>reep</a:t>
            </a:r>
            <a:r>
              <a:rPr lang="en-US" sz="1000" dirty="0">
                <a:hlinkClick r:id="rId3"/>
              </a:rPr>
              <a:t>/rex016</a:t>
            </a:r>
            <a:endParaRPr lang="en-US" sz="1000" dirty="0"/>
          </a:p>
        </p:txBody>
      </p:sp>
      <p:pic>
        <p:nvPicPr>
          <p:cNvPr id="4" name="Picture 3" descr="Screen Shot 2018-05-02 at 9.32.59 A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314" y="1219200"/>
            <a:ext cx="4794686" cy="3479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24400" y="4724401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</a:rPr>
              <a:t>Blue line </a:t>
            </a:r>
            <a:r>
              <a:rPr lang="en-US" sz="1200" dirty="0"/>
              <a:t>shows the piecewise linear relationship between US corn yields and temperature. The 95% confidence interval is added as shaded area. </a:t>
            </a:r>
            <a:r>
              <a:rPr lang="en-US" sz="1200" dirty="0">
                <a:solidFill>
                  <a:srgbClr val="FF0000"/>
                </a:solidFill>
              </a:rPr>
              <a:t>Red line </a:t>
            </a:r>
            <a:r>
              <a:rPr lang="en-US" sz="1200" dirty="0"/>
              <a:t>shows the flexible cubic spline as well as its confidence band.  The driving force are detrimental temperature effects above 29C.</a:t>
            </a:r>
          </a:p>
        </p:txBody>
      </p:sp>
    </p:spTree>
    <p:extLst>
      <p:ext uri="{BB962C8B-B14F-4D97-AF65-F5344CB8AC3E}">
        <p14:creationId xmlns:p14="http://schemas.microsoft.com/office/powerpoint/2010/main" val="2464380963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Burleyson-etal-GridStress-AppliedEnergy-October2017-f</Presentation>
    <Funding xmlns="98b00cf3-a6ce-40de-8923-f140beb786e9">IAR (IM3)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341A39-212C-44A0-A080-1B285DFFEE0B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purl.org/dc/elements/1.1/"/>
    <ds:schemaRef ds:uri="http://purl.org/dc/dcmitype/"/>
    <ds:schemaRef ds:uri="http://www.w3.org/XML/1998/namespace"/>
    <ds:schemaRef ds:uri="98b00cf3-a6ce-40de-8923-f140beb786e9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66CD97F-98D5-4B44-9196-234C9C6AC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Grid_Stress_Paper_Highlight_Slide</Template>
  <TotalTime>1048</TotalTime>
  <Words>203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Burleyson-etal-GridStress-AppliedEnergy-October2017-f</dc:title>
  <dc:creator>Burleyson, Casey D</dc:creator>
  <cp:lastModifiedBy>Shim, Edward</cp:lastModifiedBy>
  <cp:revision>75</cp:revision>
  <cp:lastPrinted>2017-10-10T15:55:54Z</cp:lastPrinted>
  <dcterms:created xsi:type="dcterms:W3CDTF">2017-09-29T17:31:44Z</dcterms:created>
  <dcterms:modified xsi:type="dcterms:W3CDTF">2019-07-05T18:41:06Z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 (IM3)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Burleyson-etal-GridStress-AppliedEnergy-October2017-f</vt:lpwstr>
  </property>
  <property fmtid="{D5CDD505-2E9C-101B-9397-08002B2CF9AE}" pid="8" name="SlideDescription">
    <vt:lpwstr/>
  </property>
</Properties>
</file>