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1"/>
    <p:sldMasterId id="2147483688" r:id="rId2"/>
    <p:sldMasterId id="2147483691" r:id="rId3"/>
  </p:sldMasterIdLst>
  <p:notesMasterIdLst>
    <p:notesMasterId r:id="rId5"/>
  </p:notesMasterIdLst>
  <p:handoutMasterIdLst>
    <p:handoutMasterId r:id="rId6"/>
  </p:handoutMasterIdLst>
  <p:sldIdLst>
    <p:sldId id="262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6E25"/>
    <a:srgbClr val="1C75BC"/>
    <a:srgbClr val="88AC2E"/>
    <a:srgbClr val="008000"/>
    <a:srgbClr val="106636"/>
    <a:srgbClr val="276258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9034" autoAdjust="0"/>
    <p:restoredTop sz="95503" autoAdjust="0"/>
  </p:normalViewPr>
  <p:slideViewPr>
    <p:cSldViewPr snapToGrid="0" snapToObjects="1">
      <p:cViewPr varScale="1">
        <p:scale>
          <a:sx n="128" d="100"/>
          <a:sy n="128" d="100"/>
        </p:scale>
        <p:origin x="2696" y="184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5" d="100"/>
          <a:sy n="65" d="100"/>
        </p:scale>
        <p:origin x="-1542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BC703-3CBD-6E4D-BA71-3FD9FD935D5C}" type="datetimeFigureOut">
              <a:rPr lang="en-US" smtClean="0"/>
              <a:t>7/2/19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10744-5CF2-5543-BF83-A5596142C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717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8C03B-BDB1-094E-85E4-DB3D905A6DF3}" type="datetimeFigureOut">
              <a:rPr lang="en-US" smtClean="0"/>
              <a:t>7/2/19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1C719-3C4F-EB4F-89FE-A3D057C59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658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1C719-3C4F-EB4F-89FE-A3D057C59A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52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(EES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9144000" cy="708660"/>
          </a:xfrm>
          <a:prstGeom prst="rect">
            <a:avLst/>
          </a:prstGeom>
          <a:solidFill>
            <a:srgbClr val="1C75BC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>
              <a:spcBef>
                <a:spcPts val="0"/>
              </a:spcBef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chemeClr val="accent4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</a:t>
            </a:r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</p:txBody>
      </p:sp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sp>
        <p:nvSpPr>
          <p:cNvPr id="52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6323013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  <p:sp>
        <p:nvSpPr>
          <p:cNvPr id="15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347345" y="6330633"/>
            <a:ext cx="2883535" cy="439737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 logo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734513"/>
            <a:ext cx="9144000" cy="0"/>
          </a:xfrm>
          <a:prstGeom prst="line">
            <a:avLst/>
          </a:prstGeom>
          <a:ln w="50800" cmpd="thickThin">
            <a:solidFill>
              <a:srgbClr val="88AC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0" y="6242253"/>
            <a:ext cx="9144000" cy="0"/>
          </a:xfrm>
          <a:prstGeom prst="line">
            <a:avLst/>
          </a:prstGeom>
          <a:ln w="31750">
            <a:solidFill>
              <a:srgbClr val="88AC2E"/>
            </a:solidFill>
          </a:ln>
          <a:effectLst>
            <a:reflection endPos="50000" dist="127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78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(EESA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 userDrawn="1"/>
        </p:nvSpPr>
        <p:spPr>
          <a:xfrm>
            <a:off x="0" y="330200"/>
            <a:ext cx="9140825" cy="238125"/>
          </a:xfrm>
          <a:prstGeom prst="wave">
            <a:avLst/>
          </a:prstGeom>
          <a:solidFill>
            <a:schemeClr val="accent6">
              <a:lumMod val="75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Wave 3"/>
          <p:cNvSpPr/>
          <p:nvPr userDrawn="1"/>
        </p:nvSpPr>
        <p:spPr>
          <a:xfrm>
            <a:off x="3175" y="311150"/>
            <a:ext cx="9140825" cy="219075"/>
          </a:xfrm>
          <a:prstGeom prst="wave">
            <a:avLst/>
          </a:prstGeom>
          <a:gradFill>
            <a:gsLst>
              <a:gs pos="0">
                <a:srgbClr val="FFCC66"/>
              </a:gs>
              <a:gs pos="100000">
                <a:srgbClr val="FFF495"/>
              </a:gs>
            </a:gsLst>
            <a:lin ang="600000" scaled="0"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Wave 4"/>
          <p:cNvSpPr/>
          <p:nvPr userDrawn="1"/>
        </p:nvSpPr>
        <p:spPr>
          <a:xfrm>
            <a:off x="0" y="263525"/>
            <a:ext cx="9140825" cy="233363"/>
          </a:xfrm>
          <a:prstGeom prst="wav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Wave 5"/>
          <p:cNvSpPr/>
          <p:nvPr userDrawn="1"/>
        </p:nvSpPr>
        <p:spPr>
          <a:xfrm>
            <a:off x="0" y="65088"/>
            <a:ext cx="9144000" cy="361950"/>
          </a:xfrm>
          <a:prstGeom prst="wav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30480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36888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Wave 7"/>
          <p:cNvSpPr/>
          <p:nvPr userDrawn="1"/>
        </p:nvSpPr>
        <p:spPr>
          <a:xfrm>
            <a:off x="-3175" y="557213"/>
            <a:ext cx="9147175" cy="233362"/>
          </a:xfrm>
          <a:prstGeom prst="wave">
            <a:avLst/>
          </a:prstGeom>
          <a:solidFill>
            <a:srgbClr val="6BA42C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9144000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>
              <a:spcBef>
                <a:spcPts val="0"/>
              </a:spcBef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chemeClr val="accent4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</a:t>
            </a:r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1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1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1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</p:txBody>
      </p:sp>
      <p:pic>
        <p:nvPicPr>
          <p:cNvPr id="18" name="Picture 17" descr="EES_Logo20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19" name="Picture 18" descr="Berkeley_Lab_Logo_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sp>
        <p:nvSpPr>
          <p:cNvPr id="20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6323013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  <p:sp>
        <p:nvSpPr>
          <p:cNvPr id="21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347345" y="6330633"/>
            <a:ext cx="2883535" cy="439737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 logo here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0" y="734513"/>
            <a:ext cx="9144000" cy="0"/>
          </a:xfrm>
          <a:prstGeom prst="line">
            <a:avLst/>
          </a:prstGeom>
          <a:ln w="50800" cmpd="thickThin">
            <a:solidFill>
              <a:srgbClr val="88AC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0" y="6242253"/>
            <a:ext cx="9144000" cy="0"/>
          </a:xfrm>
          <a:prstGeom prst="line">
            <a:avLst/>
          </a:prstGeom>
          <a:ln w="31750">
            <a:solidFill>
              <a:srgbClr val="88AC2E"/>
            </a:solidFill>
          </a:ln>
          <a:effectLst>
            <a:reflection endPos="50000" dist="127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339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E-SC generic (BER or BE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4627"/>
            <a:ext cx="8392886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                     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sp>
        <p:nvSpPr>
          <p:cNvPr id="52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6323013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</p:spTree>
    <p:extLst>
      <p:ext uri="{BB962C8B-B14F-4D97-AF65-F5344CB8AC3E}">
        <p14:creationId xmlns:p14="http://schemas.microsoft.com/office/powerpoint/2010/main" val="3403733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shed Function SF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4627"/>
            <a:ext cx="8392886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                     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pic>
        <p:nvPicPr>
          <p:cNvPr id="15" name="Picture 14" descr="ERSP_2010(SBR)-logo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679" y="6294120"/>
            <a:ext cx="548640" cy="536473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60576" y="6293639"/>
            <a:ext cx="548640" cy="52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4288" y="5308600"/>
            <a:ext cx="3373437" cy="246063"/>
          </a:xfrm>
          <a:prstGeom prst="rect">
            <a:avLst/>
          </a:prstGeom>
        </p:spPr>
        <p:txBody>
          <a:bodyPr/>
          <a:lstStyle>
            <a:lvl1pPr>
              <a:defRPr sz="1000" baseline="0"/>
            </a:lvl1pPr>
          </a:lstStyle>
          <a:p>
            <a:pPr lvl="0"/>
            <a:r>
              <a:rPr lang="en-US" dirty="0"/>
              <a:t>Data available at (DOI):</a:t>
            </a:r>
          </a:p>
        </p:txBody>
      </p:sp>
    </p:spTree>
    <p:extLst>
      <p:ext uri="{BB962C8B-B14F-4D97-AF65-F5344CB8AC3E}">
        <p14:creationId xmlns:p14="http://schemas.microsoft.com/office/powerpoint/2010/main" val="48872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E-SC generic (BER or BE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4627"/>
            <a:ext cx="8392886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4572000" y="762798"/>
            <a:ext cx="4532604" cy="2652919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</a:t>
            </a:r>
          </a:p>
          <a:p>
            <a:pPr lvl="0"/>
            <a:r>
              <a:rPr lang="en-US" dirty="0"/>
              <a:t>- Visually compelling figure(s) to explain the research</a:t>
            </a:r>
          </a:p>
          <a:p>
            <a:pPr lvl="0"/>
            <a:r>
              <a:rPr lang="en-US" dirty="0"/>
              <a:t>- Include legends and descriptive caption                     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366486" y="5764793"/>
            <a:ext cx="8392886" cy="47746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0" y="1059206"/>
            <a:ext cx="4627515" cy="2356511"/>
          </a:xfrm>
          <a:prstGeom prst="rect">
            <a:avLst/>
          </a:prstGeom>
        </p:spPr>
        <p:txBody>
          <a:bodyPr/>
          <a:lstStyle>
            <a:lvl1pPr marL="228600" algn="just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0" y="3730751"/>
            <a:ext cx="4627515" cy="2034041"/>
          </a:xfrm>
          <a:prstGeom prst="rect">
            <a:avLst/>
          </a:prstGeom>
        </p:spPr>
        <p:txBody>
          <a:bodyPr/>
          <a:lstStyle>
            <a:lvl1pPr marL="228600" algn="just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4572000" y="3730752"/>
            <a:ext cx="462751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just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sp>
        <p:nvSpPr>
          <p:cNvPr id="52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6323013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</p:spTree>
    <p:extLst>
      <p:ext uri="{BB962C8B-B14F-4D97-AF65-F5344CB8AC3E}">
        <p14:creationId xmlns:p14="http://schemas.microsoft.com/office/powerpoint/2010/main" val="2542556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shed Function SF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4627"/>
            <a:ext cx="8392886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pic>
        <p:nvPicPr>
          <p:cNvPr id="15" name="Picture 14" descr="ERSP_2010(SBR)-logo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679" y="6294120"/>
            <a:ext cx="548640" cy="536473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60576" y="6293639"/>
            <a:ext cx="548640" cy="52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4572000" y="762798"/>
            <a:ext cx="4532604" cy="2652919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</a:t>
            </a:r>
          </a:p>
          <a:p>
            <a:pPr lvl="0"/>
            <a:r>
              <a:rPr lang="en-US" dirty="0"/>
              <a:t>- Visually compelling figure(s) to explain the research</a:t>
            </a:r>
          </a:p>
          <a:p>
            <a:pPr lvl="0"/>
            <a:r>
              <a:rPr lang="en-US" dirty="0"/>
              <a:t>- Include legends and descriptive caption                     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22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366486" y="5764793"/>
            <a:ext cx="8392886" cy="47746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23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0" y="1059206"/>
            <a:ext cx="4627515" cy="2356511"/>
          </a:xfrm>
          <a:prstGeom prst="rect">
            <a:avLst/>
          </a:prstGeom>
        </p:spPr>
        <p:txBody>
          <a:bodyPr/>
          <a:lstStyle>
            <a:lvl1pPr marL="228600" algn="just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0" y="3730751"/>
            <a:ext cx="4627515" cy="2034041"/>
          </a:xfrm>
          <a:prstGeom prst="rect">
            <a:avLst/>
          </a:prstGeom>
        </p:spPr>
        <p:txBody>
          <a:bodyPr/>
          <a:lstStyle>
            <a:lvl1pPr marL="228600" algn="just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25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4572000" y="3730752"/>
            <a:ext cx="462751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just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3662319" y="6260098"/>
            <a:ext cx="2298257" cy="557595"/>
          </a:xfrm>
          <a:prstGeom prst="rect">
            <a:avLst/>
          </a:prstGeom>
        </p:spPr>
        <p:txBody>
          <a:bodyPr/>
          <a:lstStyle>
            <a:lvl1pPr>
              <a:defRPr sz="1000" baseline="0"/>
            </a:lvl1pPr>
          </a:lstStyle>
          <a:p>
            <a:pPr lvl="0"/>
            <a:r>
              <a:rPr lang="en-US" dirty="0"/>
              <a:t>Data available at (DOI):</a:t>
            </a:r>
          </a:p>
        </p:txBody>
      </p:sp>
    </p:spTree>
    <p:extLst>
      <p:ext uri="{BB962C8B-B14F-4D97-AF65-F5344CB8AC3E}">
        <p14:creationId xmlns:p14="http://schemas.microsoft.com/office/powerpoint/2010/main" val="3724630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1"/>
          <p:cNvSpPr txBox="1">
            <a:spLocks/>
          </p:cNvSpPr>
          <p:nvPr userDrawn="1"/>
        </p:nvSpPr>
        <p:spPr>
          <a:xfrm>
            <a:off x="3387840" y="3906839"/>
            <a:ext cx="5786275" cy="2781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E86E2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Research Details</a:t>
            </a:r>
          </a:p>
        </p:txBody>
      </p:sp>
      <p:sp>
        <p:nvSpPr>
          <p:cNvPr id="6" name="Text Placeholder 21"/>
          <p:cNvSpPr txBox="1">
            <a:spLocks/>
          </p:cNvSpPr>
          <p:nvPr userDrawn="1"/>
        </p:nvSpPr>
        <p:spPr>
          <a:xfrm>
            <a:off x="3387840" y="2337119"/>
            <a:ext cx="578627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E86E2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Significance and Impact</a:t>
            </a:r>
          </a:p>
        </p:txBody>
      </p:sp>
      <p:sp>
        <p:nvSpPr>
          <p:cNvPr id="7" name="Text Placeholder 21"/>
          <p:cNvSpPr txBox="1">
            <a:spLocks/>
          </p:cNvSpPr>
          <p:nvPr userDrawn="1"/>
        </p:nvSpPr>
        <p:spPr>
          <a:xfrm>
            <a:off x="3387840" y="782639"/>
            <a:ext cx="578627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E86E2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Scientific Achievement</a:t>
            </a:r>
          </a:p>
        </p:txBody>
      </p:sp>
    </p:spTree>
    <p:extLst>
      <p:ext uri="{BB962C8B-B14F-4D97-AF65-F5344CB8AC3E}">
        <p14:creationId xmlns:p14="http://schemas.microsoft.com/office/powerpoint/2010/main" val="184063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456502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1"/>
          <p:cNvSpPr txBox="1">
            <a:spLocks/>
          </p:cNvSpPr>
          <p:nvPr userDrawn="1"/>
        </p:nvSpPr>
        <p:spPr>
          <a:xfrm>
            <a:off x="3387840" y="3906839"/>
            <a:ext cx="5786275" cy="2781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Research Details</a:t>
            </a:r>
          </a:p>
        </p:txBody>
      </p:sp>
      <p:sp>
        <p:nvSpPr>
          <p:cNvPr id="3" name="Text Placeholder 21"/>
          <p:cNvSpPr txBox="1">
            <a:spLocks/>
          </p:cNvSpPr>
          <p:nvPr userDrawn="1"/>
        </p:nvSpPr>
        <p:spPr>
          <a:xfrm>
            <a:off x="3387840" y="2337119"/>
            <a:ext cx="578627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/>
              <a:t>Significance and Impact</a:t>
            </a:r>
            <a:endParaRPr lang="en-US" dirty="0"/>
          </a:p>
        </p:txBody>
      </p:sp>
      <p:sp>
        <p:nvSpPr>
          <p:cNvPr id="4" name="Text Placeholder 21"/>
          <p:cNvSpPr txBox="1">
            <a:spLocks/>
          </p:cNvSpPr>
          <p:nvPr userDrawn="1"/>
        </p:nvSpPr>
        <p:spPr>
          <a:xfrm>
            <a:off x="3387840" y="782639"/>
            <a:ext cx="578627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/>
              <a:t>Scientific Achievement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81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456502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1"/>
          <p:cNvSpPr txBox="1">
            <a:spLocks/>
          </p:cNvSpPr>
          <p:nvPr userDrawn="1"/>
        </p:nvSpPr>
        <p:spPr>
          <a:xfrm>
            <a:off x="4572000" y="3429000"/>
            <a:ext cx="4627515" cy="2781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Research Details</a:t>
            </a:r>
          </a:p>
        </p:txBody>
      </p:sp>
      <p:sp>
        <p:nvSpPr>
          <p:cNvPr id="6" name="Text Placeholder 21"/>
          <p:cNvSpPr txBox="1">
            <a:spLocks/>
          </p:cNvSpPr>
          <p:nvPr userDrawn="1"/>
        </p:nvSpPr>
        <p:spPr>
          <a:xfrm>
            <a:off x="0" y="3429000"/>
            <a:ext cx="462751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Significance and Impact</a:t>
            </a:r>
          </a:p>
        </p:txBody>
      </p:sp>
      <p:sp>
        <p:nvSpPr>
          <p:cNvPr id="7" name="Text Placeholder 21"/>
          <p:cNvSpPr txBox="1">
            <a:spLocks/>
          </p:cNvSpPr>
          <p:nvPr userDrawn="1"/>
        </p:nvSpPr>
        <p:spPr>
          <a:xfrm>
            <a:off x="0" y="762797"/>
            <a:ext cx="462751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Scientific Achievement</a:t>
            </a:r>
          </a:p>
        </p:txBody>
      </p:sp>
    </p:spTree>
    <p:extLst>
      <p:ext uri="{BB962C8B-B14F-4D97-AF65-F5344CB8AC3E}">
        <p14:creationId xmlns:p14="http://schemas.microsoft.com/office/powerpoint/2010/main" val="84658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456502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F11B2-124F-9143-AC39-18BE25C9B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New Method for Evaluating Controls on Heat and Drought Extremes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0F8EA2-30EF-114F-9811-1B7C6F10546A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0" y="3247346"/>
            <a:ext cx="3350984" cy="2118738"/>
          </a:xfrm>
        </p:spPr>
        <p:txBody>
          <a:bodyPr/>
          <a:lstStyle/>
          <a:p>
            <a:r>
              <a:rPr lang="en-US" sz="1400" dirty="0"/>
              <a:t>The effect of the pressure dipole (DPI) on </a:t>
            </a:r>
            <a:r>
              <a:rPr lang="en-US" sz="1400" dirty="0" err="1"/>
              <a:t>heat+drought</a:t>
            </a:r>
            <a:r>
              <a:rPr lang="en-US" sz="1400" dirty="0"/>
              <a:t> extremes.  </a:t>
            </a:r>
          </a:p>
          <a:p>
            <a:pPr marL="342900" indent="-342900">
              <a:buAutoNum type="alphaLcParenBoth"/>
            </a:pPr>
            <a:r>
              <a:rPr lang="en-US" sz="1400" dirty="0"/>
              <a:t>a ‘histogram’ of effects on drought (purple=low DPI, yellow=hi DPI). </a:t>
            </a:r>
          </a:p>
          <a:p>
            <a:pPr marL="342900" indent="-342900">
              <a:buAutoNum type="alphaLcParenBoth"/>
            </a:pPr>
            <a:r>
              <a:rPr lang="en-US" sz="1400" dirty="0"/>
              <a:t>effects on temperature.  </a:t>
            </a:r>
          </a:p>
          <a:p>
            <a:pPr marL="342900" indent="-342900">
              <a:buAutoNum type="alphaLcParenBoth"/>
            </a:pPr>
            <a:r>
              <a:rPr lang="en-US" sz="1400" dirty="0"/>
              <a:t>effects on simultaneous </a:t>
            </a:r>
            <a:r>
              <a:rPr lang="en-US" sz="1400" dirty="0" err="1"/>
              <a:t>heat+drought</a:t>
            </a:r>
            <a:r>
              <a:rPr lang="en-US" sz="1400" dirty="0"/>
              <a:t>, showing that high DPI strongly favors warm, dry conditions in northern California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93B911-DEA8-FB4B-B550-E2720168982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2273" y="5434692"/>
            <a:ext cx="3485874" cy="688293"/>
          </a:xfrm>
        </p:spPr>
        <p:txBody>
          <a:bodyPr/>
          <a:lstStyle/>
          <a:p>
            <a:pPr algn="l"/>
            <a:r>
              <a:rPr lang="en-US" dirty="0"/>
              <a:t>O’Brien, J. P., O’Brien, T. A., </a:t>
            </a:r>
            <a:r>
              <a:rPr lang="en-US" dirty="0" err="1"/>
              <a:t>Patricola</a:t>
            </a:r>
            <a:r>
              <a:rPr lang="en-US" dirty="0"/>
              <a:t>, C. M., &amp; Wang, S.-Y. S. (2019). Metrics for understanding large-scale controls of multivariate temperature and precipitation variability. Climate Dynamics. https://</a:t>
            </a:r>
            <a:r>
              <a:rPr lang="en-US" dirty="0" err="1"/>
              <a:t>doi.org</a:t>
            </a:r>
            <a:r>
              <a:rPr lang="en-US" dirty="0"/>
              <a:t>/10.1007/s00382-019-04749-6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096F87-9E3C-6543-8C6E-32EF35E2AF6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Demonstrates for the first time a method for understanding what controls the joint occurrence of heat and drought: for CA, this is a semi-permanent ‘dipole’ pattern of high/low pressure straddling the west coast.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E2768A-CBF8-0B43-B7B2-F055B5E9987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Introduces a novel methodology that can be used to gain a better understanding of </a:t>
            </a:r>
            <a:r>
              <a:rPr lang="en-US" dirty="0" err="1"/>
              <a:t>heat+drought</a:t>
            </a:r>
            <a:r>
              <a:rPr lang="en-US" dirty="0"/>
              <a:t> extremes </a:t>
            </a:r>
            <a:r>
              <a:rPr lang="en-US" i="1" dirty="0"/>
              <a:t>and</a:t>
            </a:r>
            <a:r>
              <a:rPr lang="en-US" dirty="0"/>
              <a:t> can be used as a method for evaluating model performance.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E075078-FD99-9B4C-A36B-1A004456A8D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dirty="0"/>
              <a:t>Uses a fast, robust probability estimation method (the LBL-developed </a:t>
            </a:r>
            <a:r>
              <a:rPr lang="en-US" i="1" dirty="0" err="1"/>
              <a:t>fastKDE</a:t>
            </a:r>
            <a:r>
              <a:rPr lang="en-US" dirty="0"/>
              <a:t>) to estimate the effect of various large-scale controls on </a:t>
            </a:r>
            <a:r>
              <a:rPr lang="en-US" dirty="0" err="1"/>
              <a:t>heat+drought</a:t>
            </a:r>
            <a:r>
              <a:rPr lang="en-US" dirty="0"/>
              <a:t> extremes</a:t>
            </a:r>
          </a:p>
          <a:p>
            <a:r>
              <a:rPr lang="en-US" dirty="0"/>
              <a:t>Explores the effects of: global mean temperature, El Niño, the dipole index, and numerous others</a:t>
            </a:r>
          </a:p>
          <a:p>
            <a:r>
              <a:rPr lang="en-US" dirty="0"/>
              <a:t>Shows that global mean temperature and the dipole index cause large variations in the joint statistics of heat and drought extremes for California.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7DC9888-DEE2-6948-99F3-39F03AEB784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780634"/>
            <a:ext cx="3350984" cy="257238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EECFAA7-B5B0-0D4D-8606-BD6DCCF74C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84" y="6298268"/>
            <a:ext cx="529385" cy="497842"/>
          </a:xfrm>
          <a:prstGeom prst="rect">
            <a:avLst/>
          </a:prstGeom>
        </p:spPr>
      </p:pic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028B3F02-F9A8-A842-8033-C463A10D3B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1337" y="6177766"/>
            <a:ext cx="738846" cy="738846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3AB1C488-9CA5-6342-80BA-7B7221D50C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0035" y="6375724"/>
            <a:ext cx="1991302" cy="42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65413"/>
      </p:ext>
    </p:extLst>
  </p:cSld>
  <p:clrMapOvr>
    <a:masterClrMapping/>
  </p:clrMapOvr>
</p:sld>
</file>

<file path=ppt/theme/theme1.xml><?xml version="1.0" encoding="utf-8"?>
<a:theme xmlns:a="http://schemas.openxmlformats.org/drawingml/2006/main" name="Other EESA Highlights (not DOE-SC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OE-SC EESA Highligh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orizonal Img_DOE-SC EESA Highligh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1903</TotalTime>
  <Words>263</Words>
  <Application>Microsoft Macintosh PowerPoint</Application>
  <PresentationFormat>On-screen Show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Other EESA Highlights (not DOE-SC)</vt:lpstr>
      <vt:lpstr>DOE-SC EESA Highlights</vt:lpstr>
      <vt:lpstr>Horizonal Img_DOE-SC EESA Highlights</vt:lpstr>
      <vt:lpstr>A New Method for Evaluating Controls on Heat and Drought Extremes</vt:lpstr>
    </vt:vector>
  </TitlesOfParts>
  <Company>LBNL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Maryann Villavert</dc:creator>
  <cp:lastModifiedBy>Shim, Edward</cp:lastModifiedBy>
  <cp:revision>95</cp:revision>
  <dcterms:created xsi:type="dcterms:W3CDTF">2016-02-10T19:06:12Z</dcterms:created>
  <dcterms:modified xsi:type="dcterms:W3CDTF">2019-07-02T21:38:06Z</dcterms:modified>
</cp:coreProperties>
</file>