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media/image4.png" ContentType="image/png"/>
  <Override PartName="/ppt/media/image3.png" ContentType="image/png"/>
  <Override PartName="/ppt/media/image1.png" ContentType="image/png"/>
  <Override PartName="/ppt/media/image2.jpeg" ContentType="image/jpe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xml.rels" ContentType="application/vnd.openxmlformats-package.relationships+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Lst>
  <p:sldSz cx="9144000" cy="6858000"/>
  <p:notesSz cx="7010400" cy="9296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PlaceHolder 1"/>
          <p:cNvSpPr>
            <a:spLocks noGrp="1"/>
          </p:cNvSpPr>
          <p:nvPr>
            <p:ph type="sldImg"/>
          </p:nvPr>
        </p:nvSpPr>
        <p:spPr>
          <a:xfrm>
            <a:off x="533520" y="764280"/>
            <a:ext cx="6704640" cy="37713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43" name="PlaceHolder 2"/>
          <p:cNvSpPr>
            <a:spLocks noGrp="1"/>
          </p:cNvSpPr>
          <p:nvPr>
            <p:ph type="body"/>
          </p:nvPr>
        </p:nvSpPr>
        <p:spPr>
          <a:xfrm>
            <a:off x="777240" y="4777560"/>
            <a:ext cx="6217560" cy="452592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4" name="PlaceHolder 3"/>
          <p:cNvSpPr>
            <a:spLocks noGrp="1"/>
          </p:cNvSpPr>
          <p:nvPr>
            <p:ph type="hdr"/>
          </p:nvPr>
        </p:nvSpPr>
        <p:spPr>
          <a:xfrm>
            <a:off x="0" y="0"/>
            <a:ext cx="3372840" cy="502560"/>
          </a:xfrm>
          <a:prstGeom prst="rect">
            <a:avLst/>
          </a:prstGeom>
        </p:spPr>
        <p:txBody>
          <a:bodyPr lIns="0" rIns="0" tIns="0" bIns="0"/>
          <a:p>
            <a:r>
              <a:rPr b="0" lang="en-US" sz="1400" spc="-1" strike="noStrike">
                <a:latin typeface="Times New Roman"/>
              </a:rPr>
              <a:t>&lt;header&gt;</a:t>
            </a:r>
            <a:endParaRPr b="0" lang="en-US" sz="1400" spc="-1" strike="noStrike">
              <a:latin typeface="Times New Roman"/>
            </a:endParaRPr>
          </a:p>
        </p:txBody>
      </p:sp>
      <p:sp>
        <p:nvSpPr>
          <p:cNvPr id="45" name="PlaceHolder 4"/>
          <p:cNvSpPr>
            <a:spLocks noGrp="1"/>
          </p:cNvSpPr>
          <p:nvPr>
            <p:ph type="dt"/>
          </p:nvPr>
        </p:nvSpPr>
        <p:spPr>
          <a:xfrm>
            <a:off x="4399200" y="0"/>
            <a:ext cx="3372840" cy="502560"/>
          </a:xfrm>
          <a:prstGeom prst="rect">
            <a:avLst/>
          </a:prstGeom>
        </p:spPr>
        <p:txBody>
          <a:bodyPr lIns="0" rIns="0" tIns="0" bIns="0"/>
          <a:p>
            <a:pPr algn="r"/>
            <a:r>
              <a:rPr b="0" lang="en-US" sz="1400" spc="-1" strike="noStrike">
                <a:latin typeface="Times New Roman"/>
              </a:rPr>
              <a:t>&lt;date/time&gt;</a:t>
            </a:r>
            <a:endParaRPr b="0" lang="en-US" sz="1400" spc="-1" strike="noStrike">
              <a:latin typeface="Times New Roman"/>
            </a:endParaRPr>
          </a:p>
        </p:txBody>
      </p:sp>
      <p:sp>
        <p:nvSpPr>
          <p:cNvPr id="46" name="PlaceHolder 5"/>
          <p:cNvSpPr>
            <a:spLocks noGrp="1"/>
          </p:cNvSpPr>
          <p:nvPr>
            <p:ph type="ftr"/>
          </p:nvPr>
        </p:nvSpPr>
        <p:spPr>
          <a:xfrm>
            <a:off x="0" y="9555480"/>
            <a:ext cx="3372840" cy="502560"/>
          </a:xfrm>
          <a:prstGeom prst="rect">
            <a:avLst/>
          </a:prstGeom>
        </p:spPr>
        <p:txBody>
          <a:bodyPr lIns="0" rIns="0" tIns="0" bIns="0" anchor="b"/>
          <a:p>
            <a:r>
              <a:rPr b="0" lang="en-US" sz="1400" spc="-1" strike="noStrike">
                <a:latin typeface="Times New Roman"/>
              </a:rPr>
              <a:t>&lt;footer&gt;</a:t>
            </a:r>
            <a:endParaRPr b="0" lang="en-US" sz="1400" spc="-1" strike="noStrike">
              <a:latin typeface="Times New Roman"/>
            </a:endParaRPr>
          </a:p>
        </p:txBody>
      </p:sp>
      <p:sp>
        <p:nvSpPr>
          <p:cNvPr id="47" name="PlaceHolder 6"/>
          <p:cNvSpPr>
            <a:spLocks noGrp="1"/>
          </p:cNvSpPr>
          <p:nvPr>
            <p:ph type="sldNum"/>
          </p:nvPr>
        </p:nvSpPr>
        <p:spPr>
          <a:xfrm>
            <a:off x="4399200" y="9555480"/>
            <a:ext cx="3372840" cy="502560"/>
          </a:xfrm>
          <a:prstGeom prst="rect">
            <a:avLst/>
          </a:prstGeom>
        </p:spPr>
        <p:txBody>
          <a:bodyPr lIns="0" rIns="0" tIns="0" bIns="0" anchor="b"/>
          <a:p>
            <a:pPr algn="r"/>
            <a:fld id="{9629E673-A226-4FF8-9D89-2889E5CD4187}"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PlaceHolder 1"/>
          <p:cNvSpPr>
            <a:spLocks noGrp="1"/>
          </p:cNvSpPr>
          <p:nvPr>
            <p:ph type="sldImg"/>
          </p:nvPr>
        </p:nvSpPr>
        <p:spPr>
          <a:xfrm>
            <a:off x="1181160" y="696960"/>
            <a:ext cx="4647600" cy="3485520"/>
          </a:xfrm>
          <a:prstGeom prst="rect">
            <a:avLst/>
          </a:prstGeom>
        </p:spPr>
      </p:sp>
      <p:sp>
        <p:nvSpPr>
          <p:cNvPr id="61" name="PlaceHolder 2"/>
          <p:cNvSpPr>
            <a:spLocks noGrp="1"/>
          </p:cNvSpPr>
          <p:nvPr>
            <p:ph type="body"/>
          </p:nvPr>
        </p:nvSpPr>
        <p:spPr>
          <a:xfrm>
            <a:off x="700920" y="4415760"/>
            <a:ext cx="5607720" cy="4182840"/>
          </a:xfrm>
          <a:prstGeom prst="rect">
            <a:avLst/>
          </a:prstGeom>
        </p:spPr>
        <p:txBody>
          <a:bodyPr lIns="93240" rIns="93240" tIns="46440" bIns="46440">
            <a:normAutofit/>
          </a:bodyPr>
          <a:p>
            <a:pPr marL="216000" indent="-216000">
              <a:lnSpc>
                <a:spcPct val="100000"/>
              </a:lnSpc>
            </a:pPr>
            <a:r>
              <a:rPr b="0" lang="en-US" sz="1200" spc="-1" strike="noStrike">
                <a:solidFill>
                  <a:srgbClr val="000000"/>
                </a:solidFill>
                <a:latin typeface="+mn-lt"/>
                <a:ea typeface="+mn-ea"/>
              </a:rPr>
              <a:t>Figure Explanation: Individual models exhibit a wide range of surface warming trends (1979 – 2014) in the central Pacific (horizontal lines in lower left). This translates into a wide range of tropical tropospheric warming in individual model ensembles due to natural climate variability (scatter plot in the upper left and vertical lines in the upper right). Although tropical tropospheric warming does scale with climate sensitivity (ECS, upper right), models with both high and low climate sensitivity have individual realizations that are in accord with observed trends (dashed horizontal horizontal purple lines), which have been suppressed due to diminished central Pacific warming (purple box in upper left) and a La Nina like warming pattern (now shown). </a:t>
            </a:r>
            <a:endParaRPr b="0" lang="en-US" sz="1200" spc="-1" strike="noStrike">
              <a:latin typeface="Arial"/>
            </a:endParaRPr>
          </a:p>
          <a:p>
            <a:pPr marL="216000" indent="-216000">
              <a:lnSpc>
                <a:spcPct val="100000"/>
              </a:lnSpc>
            </a:pP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Caption: Tropical mid-tropospheric (TMT) trend (1979 - 2014) versus the central Pacific (Nino 3.4) region SST trend for 482 CMIP6 historical simulations. Models are color-coded based on ECS, with the lowest ECS values in dark blue and highest ECS values in dark red. The range of observational values is denoted by the purple box. Horizontal lines indicate the range of Nino 3.4 trends for individual models with 5 or more ensemble members. The legend also provides the number of ensemble members, n, and the correlation coefficient, r, between the Nino 3.4 and tropical TMT trends for each model. The right side of the figure provides a similar color-coded display of the range of tropical TMT trends plotted against ECS (abscissa). Models with more than one ensemble member are displayed as vertical lines and models with only one ensemble member are denoted with dots. </a:t>
            </a:r>
            <a:endParaRPr b="0" lang="en-US" sz="1200" spc="-1" strike="noStrike">
              <a:latin typeface="Arial"/>
            </a:endParaRPr>
          </a:p>
          <a:p>
            <a:pPr marL="216000" indent="-216000">
              <a:lnSpc>
                <a:spcPct val="100000"/>
              </a:lnSpc>
            </a:pPr>
            <a:endParaRPr b="0" lang="en-US" sz="1200" spc="-1" strike="noStrike">
              <a:latin typeface="Arial"/>
            </a:endParaRPr>
          </a:p>
        </p:txBody>
      </p:sp>
      <p:sp>
        <p:nvSpPr>
          <p:cNvPr id="62" name="CustomShape 3"/>
          <p:cNvSpPr/>
          <p:nvPr/>
        </p:nvSpPr>
        <p:spPr>
          <a:xfrm>
            <a:off x="3970800" y="8830080"/>
            <a:ext cx="3036960" cy="464040"/>
          </a:xfrm>
          <a:prstGeom prst="rect">
            <a:avLst/>
          </a:prstGeom>
          <a:noFill/>
          <a:ln>
            <a:noFill/>
          </a:ln>
        </p:spPr>
        <p:style>
          <a:lnRef idx="0"/>
          <a:fillRef idx="0"/>
          <a:effectRef idx="0"/>
          <a:fontRef idx="minor"/>
        </p:style>
        <p:txBody>
          <a:bodyPr lIns="93240" rIns="93240" tIns="46440" bIns="46440" anchor="b"/>
          <a:p>
            <a:pPr algn="r">
              <a:lnSpc>
                <a:spcPct val="100000"/>
              </a:lnSpc>
            </a:pPr>
            <a:fld id="{333F7C4A-0470-4492-819D-579314BBF12A}" type="slidenum">
              <a:rPr b="0" lang="en-US" sz="1200" spc="-1" strike="noStrike">
                <a:solidFill>
                  <a:srgbClr val="000000"/>
                </a:solidFill>
                <a:latin typeface="+mn-lt"/>
                <a:ea typeface="+mn-ea"/>
              </a:rPr>
              <a:t>&lt;number&gt;</a:t>
            </a:fld>
            <a:endParaRPr b="0" lang="en-U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33"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9"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4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4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2360520" y="6634080"/>
            <a:ext cx="6784200" cy="227880"/>
          </a:xfrm>
          <a:prstGeom prst="rect">
            <a:avLst/>
          </a:prstGeom>
          <a:solidFill>
            <a:schemeClr val="accent3"/>
          </a:solidFill>
          <a:ln w="9360">
            <a:noFill/>
          </a:ln>
        </p:spPr>
        <p:style>
          <a:lnRef idx="0"/>
          <a:fillRef idx="0"/>
          <a:effectRef idx="0"/>
          <a:fontRef idx="minor"/>
        </p:style>
      </p:sp>
      <p:sp>
        <p:nvSpPr>
          <p:cNvPr id="1" name="CustomShape 2"/>
          <p:cNvSpPr/>
          <p:nvPr/>
        </p:nvSpPr>
        <p:spPr>
          <a:xfrm>
            <a:off x="0" y="6634080"/>
            <a:ext cx="2332800" cy="227880"/>
          </a:xfrm>
          <a:prstGeom prst="rect">
            <a:avLst/>
          </a:prstGeom>
          <a:solidFill>
            <a:schemeClr val="accent3"/>
          </a:solidFill>
          <a:ln w="9360">
            <a:noFill/>
          </a:ln>
        </p:spPr>
        <p:style>
          <a:lnRef idx="0"/>
          <a:fillRef idx="0"/>
          <a:effectRef idx="0"/>
          <a:fontRef idx="minor"/>
        </p:style>
      </p:sp>
      <p:sp>
        <p:nvSpPr>
          <p:cNvPr id="2" name="CustomShape 3"/>
          <p:cNvSpPr/>
          <p:nvPr/>
        </p:nvSpPr>
        <p:spPr>
          <a:xfrm>
            <a:off x="2398680" y="6647040"/>
            <a:ext cx="6587280" cy="210240"/>
          </a:xfrm>
          <a:prstGeom prst="rect">
            <a:avLst/>
          </a:prstGeom>
          <a:noFill/>
          <a:ln w="9360">
            <a:noFill/>
          </a:ln>
        </p:spPr>
        <p:style>
          <a:lnRef idx="0"/>
          <a:fillRef idx="0"/>
          <a:effectRef idx="0"/>
          <a:fontRef idx="minor"/>
        </p:style>
        <p:txBody>
          <a:bodyPr lIns="90000" rIns="90000" tIns="45000" bIns="45000"/>
          <a:p>
            <a:pPr marL="171360" indent="-170640" algn="r">
              <a:lnSpc>
                <a:spcPct val="90000"/>
              </a:lnSpc>
            </a:pPr>
            <a:r>
              <a:rPr b="1" lang="en-US" sz="1200" spc="-1" strike="noStrike">
                <a:solidFill>
                  <a:srgbClr val="ffffff"/>
                </a:solidFill>
                <a:latin typeface="Calibri"/>
                <a:ea typeface="Rod"/>
              </a:rPr>
              <a:t>Department of Energy  •  Office of Science  •  Biological and Environmental Research</a:t>
            </a:r>
            <a:endParaRPr b="0" lang="en-US" sz="1200" spc="-1" strike="noStrike">
              <a:latin typeface="Arial"/>
            </a:endParaRPr>
          </a:p>
        </p:txBody>
      </p:sp>
      <p:sp>
        <p:nvSpPr>
          <p:cNvPr id="3" name="CustomShape 4"/>
          <p:cNvSpPr/>
          <p:nvPr/>
        </p:nvSpPr>
        <p:spPr>
          <a:xfrm>
            <a:off x="-34920" y="6647040"/>
            <a:ext cx="2320200" cy="273960"/>
          </a:xfrm>
          <a:prstGeom prst="rect">
            <a:avLst/>
          </a:prstGeom>
          <a:noFill/>
          <a:ln w="9360">
            <a:noFill/>
          </a:ln>
        </p:spPr>
        <p:style>
          <a:lnRef idx="0"/>
          <a:fillRef idx="0"/>
          <a:effectRef idx="0"/>
          <a:fontRef idx="minor"/>
        </p:style>
        <p:txBody>
          <a:bodyPr lIns="90000" rIns="90000" tIns="45000" bIns="45000"/>
          <a:p>
            <a:pPr marL="171360" indent="-170640">
              <a:lnSpc>
                <a:spcPct val="90000"/>
              </a:lnSpc>
            </a:pPr>
            <a:fld id="{F60B86BD-55BF-4CED-9BAA-B698CBB5C5DB}" type="slidenum">
              <a:rPr b="0" lang="en-US" sz="1000" spc="-1" strike="noStrike">
                <a:solidFill>
                  <a:srgbClr val="ffffff"/>
                </a:solidFill>
                <a:latin typeface="Calibri"/>
                <a:ea typeface="Rod"/>
              </a:rPr>
              <a:t>1</a:t>
            </a:fld>
            <a:r>
              <a:rPr b="0" lang="en-US" sz="1000" spc="-1" strike="noStrike">
                <a:solidFill>
                  <a:srgbClr val="ffffff"/>
                </a:solidFill>
                <a:latin typeface="Calibri"/>
                <a:ea typeface="Rod"/>
              </a:rPr>
              <a:t>	</a:t>
            </a:r>
            <a:r>
              <a:rPr b="0" lang="en-US" sz="1000" spc="-1" strike="noStrike">
                <a:solidFill>
                  <a:srgbClr val="ffffff"/>
                </a:solidFill>
                <a:latin typeface="Calibri"/>
                <a:ea typeface="Rod"/>
              </a:rPr>
              <a:t> </a:t>
            </a:r>
            <a:r>
              <a:rPr b="1" lang="en-US" sz="1200" spc="-1" strike="noStrike">
                <a:solidFill>
                  <a:srgbClr val="ffffff"/>
                </a:solidFill>
                <a:latin typeface="Calibri"/>
                <a:ea typeface="Rod"/>
              </a:rPr>
              <a:t>BER Climate Research</a:t>
            </a:r>
            <a:endParaRPr b="0" lang="en-US" sz="1200" spc="-1" strike="noStrike">
              <a:latin typeface="Arial"/>
            </a:endParaRPr>
          </a:p>
        </p:txBody>
      </p:sp>
      <p:sp>
        <p:nvSpPr>
          <p:cNvPr id="4" name="PlaceHolder 5"/>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a:t>
            </a:r>
            <a:r>
              <a:rPr b="0" lang="en-US" sz="4400" spc="-1" strike="noStrike">
                <a:latin typeface="Arial"/>
              </a:rPr>
              <a:t>title text format</a:t>
            </a:r>
            <a:endParaRPr b="0" lang="en-US" sz="4400" spc="-1" strike="noStrike">
              <a:latin typeface="Arial"/>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doi.org/10.1175/JCLI-D-20-0182.1&quot; /t &quot;_blank" TargetMode="External"/><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notesSlide" Target="../notesSlides/notesSlide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Picture 14" descr=""/>
          <p:cNvPicPr/>
          <p:nvPr/>
        </p:nvPicPr>
        <p:blipFill>
          <a:blip r:embed="rId1"/>
          <a:srcRect l="0" t="0" r="1263" b="0"/>
          <a:stretch/>
        </p:blipFill>
        <p:spPr>
          <a:xfrm>
            <a:off x="6463800" y="156960"/>
            <a:ext cx="2040120" cy="610560"/>
          </a:xfrm>
          <a:prstGeom prst="rect">
            <a:avLst/>
          </a:prstGeom>
          <a:ln>
            <a:noFill/>
          </a:ln>
        </p:spPr>
      </p:pic>
      <p:sp>
        <p:nvSpPr>
          <p:cNvPr id="49" name="CustomShape 1"/>
          <p:cNvSpPr/>
          <p:nvPr/>
        </p:nvSpPr>
        <p:spPr>
          <a:xfrm>
            <a:off x="444600" y="3795120"/>
            <a:ext cx="183600" cy="369000"/>
          </a:xfrm>
          <a:prstGeom prst="rect">
            <a:avLst/>
          </a:prstGeom>
          <a:noFill/>
          <a:ln w="9360">
            <a:noFill/>
          </a:ln>
        </p:spPr>
        <p:style>
          <a:lnRef idx="0"/>
          <a:fillRef idx="0"/>
          <a:effectRef idx="0"/>
          <a:fontRef idx="minor"/>
        </p:style>
      </p:sp>
      <p:sp>
        <p:nvSpPr>
          <p:cNvPr id="50" name="CustomShape 2"/>
          <p:cNvSpPr/>
          <p:nvPr/>
        </p:nvSpPr>
        <p:spPr>
          <a:xfrm>
            <a:off x="0" y="274320"/>
            <a:ext cx="10145520" cy="2103120"/>
          </a:xfrm>
          <a:prstGeom prst="rect">
            <a:avLst/>
          </a:prstGeom>
          <a:noFill/>
          <a:ln>
            <a:noFill/>
          </a:ln>
        </p:spPr>
        <p:style>
          <a:lnRef idx="0"/>
          <a:fillRef idx="0"/>
          <a:effectRef idx="0"/>
          <a:fontRef idx="minor"/>
        </p:style>
        <p:txBody>
          <a:bodyPr lIns="90000" rIns="90000" tIns="45000" bIns="45000"/>
          <a:p>
            <a:pPr>
              <a:lnSpc>
                <a:spcPts val="2100"/>
              </a:lnSpc>
            </a:pPr>
            <a:endParaRPr b="0" lang="en-US" sz="1800" spc="-1" strike="noStrike">
              <a:latin typeface="Arial"/>
            </a:endParaRPr>
          </a:p>
          <a:p>
            <a:pPr>
              <a:lnSpc>
                <a:spcPts val="2100"/>
              </a:lnSpc>
            </a:pPr>
            <a:endParaRPr b="0" lang="en-US" sz="1800" spc="-1" strike="noStrike">
              <a:latin typeface="Arial"/>
            </a:endParaRPr>
          </a:p>
          <a:p>
            <a:pPr>
              <a:lnSpc>
                <a:spcPts val="2100"/>
              </a:lnSpc>
            </a:pPr>
            <a:r>
              <a:rPr b="1" lang="en-US" sz="2400" spc="-1" strike="noStrike">
                <a:solidFill>
                  <a:srgbClr val="000000"/>
                </a:solidFill>
                <a:latin typeface="Calibri"/>
                <a:ea typeface="Arial"/>
              </a:rPr>
              <a:t>Climate models simulate extreme precipitation with sharply contrasting physical mechanisms</a:t>
            </a:r>
            <a:endParaRPr b="0" lang="en-US" sz="2400" spc="-1" strike="noStrike">
              <a:latin typeface="Arial"/>
            </a:endParaRPr>
          </a:p>
        </p:txBody>
      </p:sp>
      <p:sp>
        <p:nvSpPr>
          <p:cNvPr id="51" name="CustomShape 3"/>
          <p:cNvSpPr/>
          <p:nvPr/>
        </p:nvSpPr>
        <p:spPr>
          <a:xfrm>
            <a:off x="4078800" y="5836320"/>
            <a:ext cx="4957200" cy="691920"/>
          </a:xfrm>
          <a:prstGeom prst="rect">
            <a:avLst/>
          </a:prstGeom>
          <a:ln>
            <a:round/>
          </a:ln>
        </p:spPr>
        <p:style>
          <a:lnRef idx="2">
            <a:schemeClr val="dk1"/>
          </a:lnRef>
          <a:fillRef idx="1">
            <a:schemeClr val="lt1"/>
          </a:fillRef>
          <a:effectRef idx="0">
            <a:schemeClr val="dk1"/>
          </a:effectRef>
          <a:fontRef idx="minor"/>
        </p:style>
        <p:txBody>
          <a:bodyPr lIns="90000" rIns="90000" tIns="45000" bIns="45000"/>
          <a:p>
            <a:pPr algn="just">
              <a:lnSpc>
                <a:spcPct val="100000"/>
              </a:lnSpc>
            </a:pPr>
            <a:r>
              <a:rPr b="0" lang="en-US" sz="1000" spc="-1" strike="noStrike">
                <a:solidFill>
                  <a:srgbClr val="000000"/>
                </a:solidFill>
                <a:latin typeface="Calibri"/>
                <a:ea typeface="DejaVu Sans"/>
              </a:rPr>
              <a:t>Reference: Norris, J., A. Hall, J. D. Neelin, C. W. Thackeray and D. Chen, 2021: Evaluation of the tail of the probability distribution of daily and sub-daily precipitation in CMIP6 models, J. Climate, </a:t>
            </a:r>
            <a:r>
              <a:rPr b="0" lang="en-US" sz="1200" spc="-1" strike="noStrike">
                <a:solidFill>
                  <a:srgbClr val="000000"/>
                </a:solidFill>
                <a:latin typeface="Times New Roman"/>
                <a:ea typeface="Times New Roman"/>
              </a:rPr>
              <a:t>doi:</a:t>
            </a:r>
            <a:r>
              <a:rPr b="0" lang="en-US" sz="1000" spc="-1" strike="noStrike" u="sng">
                <a:solidFill>
                  <a:srgbClr val="0000ff"/>
                </a:solidFill>
                <a:uFillTx/>
                <a:latin typeface="Calibri"/>
                <a:ea typeface="DejaVu Sans"/>
                <a:hlinkClick r:id="rId2"/>
              </a:rPr>
              <a:t>10.1175/JCLI-D-20-0182.1</a:t>
            </a:r>
            <a:endParaRPr b="0" lang="en-US" sz="1000" spc="-1" strike="noStrike">
              <a:latin typeface="Arial"/>
            </a:endParaRPr>
          </a:p>
        </p:txBody>
      </p:sp>
      <p:sp>
        <p:nvSpPr>
          <p:cNvPr id="52" name="CustomShape 4"/>
          <p:cNvSpPr/>
          <p:nvPr/>
        </p:nvSpPr>
        <p:spPr>
          <a:xfrm>
            <a:off x="-18720" y="2662200"/>
            <a:ext cx="183960" cy="368640"/>
          </a:xfrm>
          <a:prstGeom prst="rect">
            <a:avLst/>
          </a:prstGeom>
          <a:noFill/>
          <a:ln>
            <a:noFill/>
          </a:ln>
        </p:spPr>
        <p:style>
          <a:lnRef idx="0"/>
          <a:fillRef idx="0"/>
          <a:effectRef idx="0"/>
          <a:fontRef idx="minor"/>
        </p:style>
      </p:sp>
      <p:sp>
        <p:nvSpPr>
          <p:cNvPr id="53" name="CustomShape 5"/>
          <p:cNvSpPr/>
          <p:nvPr/>
        </p:nvSpPr>
        <p:spPr>
          <a:xfrm>
            <a:off x="55440" y="1535040"/>
            <a:ext cx="3785040" cy="433728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u="sng">
                <a:solidFill>
                  <a:srgbClr val="000000"/>
                </a:solidFill>
                <a:uFillTx/>
                <a:latin typeface="Calibri"/>
                <a:ea typeface="DejaVu Sans"/>
              </a:rPr>
              <a:t>Problem</a:t>
            </a:r>
            <a:endParaRPr b="0" lang="en-US" sz="1400" spc="-1" strike="noStrike">
              <a:latin typeface="Arial"/>
            </a:endParaRPr>
          </a:p>
          <a:p>
            <a:pPr>
              <a:lnSpc>
                <a:spcPct val="100000"/>
              </a:lnSpc>
            </a:pPr>
            <a:endParaRPr b="0" lang="en-US" sz="1400" spc="-1" strike="noStrike">
              <a:latin typeface="Arial"/>
            </a:endParaRPr>
          </a:p>
          <a:p>
            <a:pPr marL="115920" indent="-115200">
              <a:lnSpc>
                <a:spcPct val="100000"/>
              </a:lnSpc>
              <a:buClr>
                <a:srgbClr val="000000"/>
              </a:buClr>
              <a:buFont typeface="Arial"/>
              <a:buChar char="•"/>
            </a:pPr>
            <a:r>
              <a:rPr b="0" lang="en-US" sz="1300" spc="-1" strike="noStrike">
                <a:solidFill>
                  <a:srgbClr val="000000"/>
                </a:solidFill>
                <a:latin typeface="Calibri"/>
                <a:ea typeface="DejaVu Sans"/>
              </a:rPr>
              <a:t>Global climate models are relied upon to estimate future intensification of extremes but their coarse resolution questions their reliability to do so.</a:t>
            </a:r>
            <a:br/>
            <a:r>
              <a:rPr b="0" lang="en-US" sz="1300" spc="-1" strike="noStrike">
                <a:solidFill>
                  <a:srgbClr val="000000"/>
                </a:solidFill>
                <a:latin typeface="Calibri"/>
                <a:ea typeface="DejaVu Sans"/>
              </a:rPr>
              <a:t> </a:t>
            </a:r>
            <a:endParaRPr b="0" lang="en-US" sz="1300" spc="-1" strike="noStrike">
              <a:latin typeface="Arial"/>
            </a:endParaRPr>
          </a:p>
          <a:p>
            <a:pPr>
              <a:lnSpc>
                <a:spcPct val="100000"/>
              </a:lnSpc>
            </a:pPr>
            <a:r>
              <a:rPr b="0" lang="en-US" sz="1400" spc="-1" strike="noStrike" u="sng">
                <a:solidFill>
                  <a:srgbClr val="000000"/>
                </a:solidFill>
                <a:uFillTx/>
                <a:latin typeface="Calibri"/>
                <a:ea typeface="DejaVu Sans"/>
              </a:rPr>
              <a:t>Results</a:t>
            </a:r>
            <a:endParaRPr b="0" lang="en-US" sz="1400" spc="-1" strike="noStrike">
              <a:latin typeface="Arial"/>
            </a:endParaRPr>
          </a:p>
          <a:p>
            <a:pPr marL="115920" indent="-115200">
              <a:lnSpc>
                <a:spcPct val="100000"/>
              </a:lnSpc>
              <a:spcBef>
                <a:spcPts val="601"/>
              </a:spcBef>
              <a:buClr>
                <a:srgbClr val="000000"/>
              </a:buClr>
              <a:buFont typeface="Arial"/>
              <a:buChar char="•"/>
            </a:pPr>
            <a:r>
              <a:rPr b="0" lang="en-US" sz="1300" spc="-1" strike="noStrike">
                <a:solidFill>
                  <a:srgbClr val="000000"/>
                </a:solidFill>
                <a:latin typeface="Calibri"/>
                <a:ea typeface="DejaVu Sans"/>
              </a:rPr>
              <a:t>In mid-latitudes, model resolution is dominant factor in determining magnitude of extremes.</a:t>
            </a:r>
            <a:endParaRPr b="0" lang="en-US" sz="1300" spc="-1" strike="noStrike">
              <a:latin typeface="Arial"/>
            </a:endParaRPr>
          </a:p>
          <a:p>
            <a:pPr marL="115920" indent="-115200">
              <a:lnSpc>
                <a:spcPct val="100000"/>
              </a:lnSpc>
              <a:spcBef>
                <a:spcPts val="601"/>
              </a:spcBef>
              <a:buClr>
                <a:srgbClr val="000000"/>
              </a:buClr>
              <a:buFont typeface="Arial"/>
              <a:buChar char="•"/>
            </a:pPr>
            <a:r>
              <a:rPr b="0" lang="en-US" sz="1300" spc="-1" strike="noStrike">
                <a:solidFill>
                  <a:srgbClr val="000000"/>
                </a:solidFill>
                <a:latin typeface="Calibri"/>
                <a:ea typeface="DejaVu Sans"/>
              </a:rPr>
              <a:t>In tropics, GCMs with more precipitation from convective scheme simulate deeper convection but lower extreme-precipitation magnitudes.</a:t>
            </a:r>
            <a:br/>
            <a:r>
              <a:rPr b="0" lang="en-US" sz="1300" spc="-1" strike="noStrike">
                <a:solidFill>
                  <a:srgbClr val="000000"/>
                </a:solidFill>
                <a:latin typeface="Calibri"/>
                <a:ea typeface="DejaVu Sans"/>
              </a:rPr>
              <a:t> </a:t>
            </a:r>
            <a:endParaRPr b="0" lang="en-US" sz="1300" spc="-1" strike="noStrike">
              <a:latin typeface="Arial"/>
            </a:endParaRPr>
          </a:p>
          <a:p>
            <a:pPr>
              <a:lnSpc>
                <a:spcPct val="100000"/>
              </a:lnSpc>
            </a:pPr>
            <a:r>
              <a:rPr b="0" lang="en-US" sz="1400" spc="-1" strike="noStrike" u="sng">
                <a:solidFill>
                  <a:srgbClr val="000000"/>
                </a:solidFill>
                <a:uFillTx/>
                <a:latin typeface="Calibri"/>
                <a:ea typeface="DejaVu Sans"/>
              </a:rPr>
              <a:t>Impact</a:t>
            </a:r>
            <a:endParaRPr b="0" lang="en-US" sz="1400" spc="-1" strike="noStrike">
              <a:latin typeface="Arial"/>
            </a:endParaRPr>
          </a:p>
          <a:p>
            <a:pPr>
              <a:lnSpc>
                <a:spcPct val="100000"/>
              </a:lnSpc>
            </a:pPr>
            <a:endParaRPr b="0" lang="en-US" sz="1400" spc="-1" strike="noStrike">
              <a:latin typeface="Arial"/>
            </a:endParaRPr>
          </a:p>
          <a:p>
            <a:pPr>
              <a:lnSpc>
                <a:spcPts val="1426"/>
              </a:lnSpc>
              <a:spcAft>
                <a:spcPts val="901"/>
              </a:spcAft>
            </a:pPr>
            <a:r>
              <a:rPr b="0" lang="en-US" sz="1300" spc="-1" strike="noStrike">
                <a:solidFill>
                  <a:srgbClr val="000000"/>
                </a:solidFill>
                <a:latin typeface="Calibri"/>
                <a:ea typeface="DejaVu Sans"/>
              </a:rPr>
              <a:t>This study highlights shortcomings of climate models’ representations of physics relevant to extreme precipitation. Our results suggest how parameterizations may be improved in order to make more reliable future projections of extreme precipitation.</a:t>
            </a:r>
            <a:endParaRPr b="0" lang="en-US" sz="1300" spc="-1" strike="noStrike">
              <a:solidFill>
                <a:srgbClr val="363636"/>
              </a:solidFill>
              <a:latin typeface="Arial"/>
              <a:ea typeface="Arial"/>
            </a:endParaRPr>
          </a:p>
        </p:txBody>
      </p:sp>
      <p:pic>
        <p:nvPicPr>
          <p:cNvPr id="54" name="" descr=""/>
          <p:cNvPicPr/>
          <p:nvPr/>
        </p:nvPicPr>
        <p:blipFill>
          <a:blip r:embed="rId3"/>
          <a:stretch/>
        </p:blipFill>
        <p:spPr>
          <a:xfrm>
            <a:off x="4386240" y="127440"/>
            <a:ext cx="1645920" cy="572760"/>
          </a:xfrm>
          <a:prstGeom prst="rect">
            <a:avLst/>
          </a:prstGeom>
          <a:ln>
            <a:noFill/>
          </a:ln>
        </p:spPr>
      </p:pic>
      <p:sp>
        <p:nvSpPr>
          <p:cNvPr id="55" name="CustomShape 6"/>
          <p:cNvSpPr/>
          <p:nvPr/>
        </p:nvSpPr>
        <p:spPr>
          <a:xfrm>
            <a:off x="-5029200" y="5120640"/>
            <a:ext cx="4206240" cy="457200"/>
          </a:xfrm>
          <a:prstGeom prst="rect">
            <a:avLst/>
          </a:prstGeom>
          <a:solidFill>
            <a:srgbClr val="729fcf"/>
          </a:solidFill>
          <a:ln>
            <a:solidFill>
              <a:srgbClr val="3465a4"/>
            </a:solidFill>
          </a:ln>
        </p:spPr>
        <p:style>
          <a:lnRef idx="0"/>
          <a:fillRef idx="0"/>
          <a:effectRef idx="0"/>
          <a:fontRef idx="minor"/>
        </p:style>
        <p:txBody>
          <a:bodyPr wrap="none" lIns="90000" rIns="90000" tIns="45000" bIns="45000" anchor="ctr"/>
          <a:p>
            <a:pPr algn="ctr"/>
            <a:r>
              <a:rPr b="0" lang="en-US" sz="1800" spc="-1" strike="noStrike">
                <a:latin typeface="Arial"/>
              </a:rPr>
              <a:t>Fig 1: </a:t>
            </a:r>
            <a:endParaRPr b="0" lang="en-US" sz="1800" spc="-1" strike="noStrike">
              <a:latin typeface="Arial"/>
            </a:endParaRPr>
          </a:p>
        </p:txBody>
      </p:sp>
      <p:pic>
        <p:nvPicPr>
          <p:cNvPr id="56" name="" descr=""/>
          <p:cNvPicPr/>
          <p:nvPr/>
        </p:nvPicPr>
        <p:blipFill>
          <a:blip r:embed="rId4"/>
          <a:stretch/>
        </p:blipFill>
        <p:spPr>
          <a:xfrm>
            <a:off x="3951000" y="1415880"/>
            <a:ext cx="5121000" cy="3704760"/>
          </a:xfrm>
          <a:prstGeom prst="rect">
            <a:avLst/>
          </a:prstGeom>
          <a:ln>
            <a:noFill/>
          </a:ln>
        </p:spPr>
      </p:pic>
      <p:sp>
        <p:nvSpPr>
          <p:cNvPr id="57" name="TextShape 7"/>
          <p:cNvSpPr txBox="1"/>
          <p:nvPr/>
        </p:nvSpPr>
        <p:spPr>
          <a:xfrm>
            <a:off x="3909600" y="4973760"/>
            <a:ext cx="5234400" cy="682200"/>
          </a:xfrm>
          <a:prstGeom prst="rect">
            <a:avLst/>
          </a:prstGeom>
          <a:noFill/>
          <a:ln>
            <a:noFill/>
          </a:ln>
        </p:spPr>
        <p:txBody>
          <a:bodyPr lIns="90000" rIns="90000" tIns="45000" bIns="45000"/>
          <a:p>
            <a:r>
              <a:rPr b="0" lang="en-US" sz="1050" spc="-1" strike="noStrike">
                <a:latin typeface="Arial"/>
              </a:rPr>
              <a:t>Relative humidity at 700 (left panels) and 250 (right panels) hPa, conditioned on the 1-year event of daily precipitation. Top row: GCMs with &lt;60% convective precipitation, averaged over the tropics. Second row: GCMs with &gt;75% convective precipitation, averaged over the tropics. The third row shows ERA5.</a:t>
            </a:r>
            <a:endParaRPr b="0" lang="en-US" sz="1050" spc="-1" strike="noStrike">
              <a:latin typeface="Arial"/>
            </a:endParaRPr>
          </a:p>
        </p:txBody>
      </p:sp>
      <p:pic>
        <p:nvPicPr>
          <p:cNvPr id="58" name="" descr=""/>
          <p:cNvPicPr/>
          <p:nvPr/>
        </p:nvPicPr>
        <p:blipFill>
          <a:blip r:embed="rId5"/>
          <a:stretch/>
        </p:blipFill>
        <p:spPr>
          <a:xfrm>
            <a:off x="274320" y="148320"/>
            <a:ext cx="3566160" cy="598320"/>
          </a:xfrm>
          <a:prstGeom prst="rect">
            <a:avLst/>
          </a:prstGeom>
          <a:ln>
            <a:noFill/>
          </a:ln>
        </p:spPr>
      </p:pic>
      <p:sp>
        <p:nvSpPr>
          <p:cNvPr id="59" name="CustomShape 8"/>
          <p:cNvSpPr/>
          <p:nvPr/>
        </p:nvSpPr>
        <p:spPr>
          <a:xfrm>
            <a:off x="1371600" y="7680960"/>
            <a:ext cx="9966960" cy="822960"/>
          </a:xfrm>
          <a:prstGeom prst="rect">
            <a:avLst/>
          </a:prstGeom>
          <a:solidFill>
            <a:srgbClr val="ffffff"/>
          </a:solidFill>
          <a:ln>
            <a:solidFill>
              <a:srgbClr val="3465a4"/>
            </a:solidFill>
          </a:ln>
        </p:spPr>
        <p:style>
          <a:lnRef idx="0"/>
          <a:fillRef idx="0"/>
          <a:effectRef idx="0"/>
          <a:fontRef idx="minor"/>
        </p:style>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7067</TotalTime>
  <Application>LibreOffice/6.0.7.3$Linux_X86_64 LibreOffice_project/00m0$Build-3</Application>
  <Words>459</Words>
  <Paragraphs>14</Paragraphs>
  <Company>Office of Science</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2012-05-08T19:40:26Z</dcterms:created>
  <dc:creator>renu</dc:creator>
  <dc:description/>
  <dc:language>en-US</dc:language>
  <cp:lastModifiedBy/>
  <cp:lastPrinted>2012-05-08T18:23:55Z</cp:lastPrinted>
  <dcterms:modified xsi:type="dcterms:W3CDTF">2021-02-22T18:38:17Z</dcterms:modified>
  <cp:revision>177</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Office of Science</vt:lpwstr>
  </property>
  <property fmtid="{D5CDD505-2E9C-101B-9397-08002B2CF9AE}" pid="4" name="ContentTypeId">
    <vt:lpwstr>0x010100A41F5D3D28678C4996E7F38775E2FF63</vt:lpwstr>
  </property>
  <property fmtid="{D5CDD505-2E9C-101B-9397-08002B2CF9AE}" pid="5" name="HiddenSlides">
    <vt:i4>0</vt:i4>
  </property>
  <property fmtid="{D5CDD505-2E9C-101B-9397-08002B2CF9AE}" pid="6" name="HyperlinksChanged">
    <vt:bool>0</vt:bool>
  </property>
  <property fmtid="{D5CDD505-2E9C-101B-9397-08002B2CF9AE}" pid="7" name="LinksUpToDate">
    <vt:bool>0</vt:bool>
  </property>
  <property fmtid="{D5CDD505-2E9C-101B-9397-08002B2CF9AE}" pid="8" name="MMClips">
    <vt:i4>0</vt:i4>
  </property>
  <property fmtid="{D5CDD505-2E9C-101B-9397-08002B2CF9AE}" pid="9" name="Notes">
    <vt:i4>1</vt:i4>
  </property>
  <property fmtid="{D5CDD505-2E9C-101B-9397-08002B2CF9AE}" pid="10" name="PresentationFormat">
    <vt:lpwstr>On-screen Show (4:3)</vt:lpwstr>
  </property>
  <property fmtid="{D5CDD505-2E9C-101B-9397-08002B2CF9AE}" pid="11" name="ScaleCrop">
    <vt:bool>0</vt:bool>
  </property>
  <property fmtid="{D5CDD505-2E9C-101B-9397-08002B2CF9AE}" pid="12" name="ShareDoc">
    <vt:bool>0</vt:bool>
  </property>
  <property fmtid="{D5CDD505-2E9C-101B-9397-08002B2CF9AE}" pid="13" name="Slides">
    <vt:i4>1</vt:i4>
  </property>
</Properties>
</file>