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8" r:id="rId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94617"/>
  </p:normalViewPr>
  <p:slideViewPr>
    <p:cSldViewPr snapToGrid="0" snapToObjects="1">
      <p:cViewPr>
        <p:scale>
          <a:sx n="75" d="100"/>
          <a:sy n="75" d="100"/>
        </p:scale>
        <p:origin x="-1818" y="-11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Title Text</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r>
              <a:t>–Johnny Appleseed</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“Type a quote here.” </a:t>
            </a: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Shape 20"/>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Title Text</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xfrm>
            <a:off x="6311798" y="9245600"/>
            <a:ext cx="368504" cy="381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Title Text</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Title Text</a:t>
            </a:r>
          </a:p>
        </p:txBody>
      </p:sp>
      <p:sp>
        <p:nvSpPr>
          <p:cNvPr id="67" name="Shape 67"/>
          <p:cNvSpPr>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338120" y="6191614"/>
            <a:ext cx="5373147" cy="431913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spcBef>
                <a:spcPts val="1200"/>
              </a:spcBef>
              <a:defRPr sz="2000" b="1">
                <a:latin typeface="Helvetica"/>
                <a:ea typeface="Helvetica"/>
                <a:cs typeface="Helvetica"/>
                <a:sym typeface="Helvetica"/>
              </a:defRPr>
            </a:pPr>
            <a:r>
              <a:rPr dirty="0"/>
              <a:t>Impact</a:t>
            </a:r>
            <a:endParaRPr lang="en-US" dirty="0"/>
          </a:p>
          <a:p>
            <a:pPr algn="l" defTabSz="457200">
              <a:buSzPct val="75000"/>
              <a:defRPr sz="2000">
                <a:latin typeface="Helvetica"/>
                <a:ea typeface="Helvetica"/>
                <a:cs typeface="Helvetica"/>
                <a:sym typeface="Helvetica"/>
              </a:defRPr>
            </a:pPr>
            <a:endParaRPr lang="en-US" sz="1600" dirty="0">
              <a:latin typeface="Calibri" panose="020F0502020204030204" pitchFamily="34" charset="0"/>
            </a:endParaRPr>
          </a:p>
          <a:p>
            <a:pPr algn="l" defTabSz="457200">
              <a:buSzPct val="75000"/>
              <a:defRPr sz="2000">
                <a:latin typeface="Helvetica"/>
                <a:ea typeface="Helvetica"/>
                <a:cs typeface="Helvetica"/>
                <a:sym typeface="Helvetica"/>
              </a:defRPr>
            </a:pPr>
            <a:r>
              <a:rPr lang="en-US" sz="1600" dirty="0">
                <a:latin typeface="Calibri" panose="020F0502020204030204" pitchFamily="34" charset="0"/>
              </a:rPr>
              <a:t>The projections of most environmental variables (such as emissions, concentrations, and temperature change) have seen relatively small revisions (with the emphasis here on relatively). However, there have been massive changes in the projections of the economic variables, including those that were forecast in 1992 and have now been realized in 2017. The stability of the environmental variables largely reflects the fact that these processes were relatively well-understood by the early 1990s, and, therefore, modeling of these components within IAMs could be based on a solid scientific foundation. </a:t>
            </a:r>
          </a:p>
          <a:p>
            <a:pPr algn="l" defTabSz="457200">
              <a:buSzPct val="75000"/>
              <a:defRPr sz="2000">
                <a:latin typeface="Helvetica"/>
                <a:ea typeface="Helvetica"/>
                <a:cs typeface="Helvetica"/>
                <a:sym typeface="Helvetica"/>
              </a:defRPr>
            </a:pPr>
            <a:endParaRPr sz="1800" dirty="0">
              <a:latin typeface="Calibri" panose="020F0502020204030204" pitchFamily="34" charset="0"/>
            </a:endParaRPr>
          </a:p>
          <a:p>
            <a:pPr marL="234597" indent="-234597" algn="l" defTabSz="457200">
              <a:spcBef>
                <a:spcPts val="1200"/>
              </a:spcBef>
              <a:buSzPct val="75000"/>
              <a:buChar char="•"/>
              <a:defRPr sz="2000">
                <a:latin typeface="Helvetica"/>
                <a:ea typeface="Helvetica"/>
                <a:cs typeface="Helvetica"/>
                <a:sym typeface="Helvetica"/>
              </a:defRPr>
            </a:pPr>
            <a:endParaRPr dirty="0"/>
          </a:p>
          <a:p>
            <a:pPr algn="l" defTabSz="457200">
              <a:spcBef>
                <a:spcPts val="1200"/>
              </a:spcBef>
              <a:defRPr sz="2000">
                <a:latin typeface="Times"/>
                <a:ea typeface="Times"/>
                <a:cs typeface="Times"/>
                <a:sym typeface="Times"/>
              </a:defRPr>
            </a:pPr>
            <a:endParaRPr dirty="0"/>
          </a:p>
        </p:txBody>
      </p:sp>
      <p:sp>
        <p:nvSpPr>
          <p:cNvPr id="121" name="Shape 121"/>
          <p:cNvSpPr/>
          <p:nvPr/>
        </p:nvSpPr>
        <p:spPr>
          <a:xfrm>
            <a:off x="366318" y="187266"/>
            <a:ext cx="11720265" cy="1764586"/>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spAutoFit/>
          </a:bodyPr>
          <a:lstStyle>
            <a:lvl1pPr algn="l" defTabSz="457200">
              <a:defRPr sz="2700" b="1">
                <a:latin typeface="Helvetica"/>
                <a:ea typeface="Helvetica"/>
                <a:cs typeface="Helvetica"/>
                <a:sym typeface="Helvetica"/>
              </a:defRPr>
            </a:lvl1pPr>
          </a:lstStyle>
          <a:p>
            <a:r>
              <a:rPr lang="en-US" dirty="0"/>
              <a:t>Evolution of modeling of the economics of global warming:</a:t>
            </a:r>
          </a:p>
          <a:p>
            <a:r>
              <a:rPr lang="en-US" dirty="0"/>
              <a:t>changes in the DICE model, 1992-2017</a:t>
            </a:r>
          </a:p>
          <a:p>
            <a:endParaRPr lang="en-US" dirty="0"/>
          </a:p>
          <a:p>
            <a:r>
              <a:rPr lang="en-US" dirty="0"/>
              <a:t> </a:t>
            </a:r>
            <a:endParaRPr dirty="0"/>
          </a:p>
        </p:txBody>
      </p:sp>
      <p:sp>
        <p:nvSpPr>
          <p:cNvPr id="122" name="Shape 122"/>
          <p:cNvSpPr/>
          <p:nvPr/>
        </p:nvSpPr>
        <p:spPr>
          <a:xfrm>
            <a:off x="286290" y="1321709"/>
            <a:ext cx="5373148" cy="2133918"/>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defRPr sz="2000" b="1">
                <a:latin typeface="Helvetica"/>
                <a:ea typeface="Helvetica"/>
                <a:cs typeface="Helvetica"/>
                <a:sym typeface="Helvetica"/>
              </a:defRPr>
            </a:pPr>
            <a:r>
              <a:rPr dirty="0">
                <a:cs typeface="Calibri" panose="020F0502020204030204" pitchFamily="34" charset="0"/>
              </a:rPr>
              <a:t>Objective</a:t>
            </a:r>
            <a:endParaRPr lang="en-US" dirty="0">
              <a:cs typeface="Calibri" panose="020F0502020204030204" pitchFamily="34" charset="0"/>
            </a:endParaRPr>
          </a:p>
          <a:p>
            <a:pPr algn="l"/>
            <a:endParaRPr lang="en-US" sz="1600" dirty="0">
              <a:latin typeface="Calibri" panose="020F0502020204030204" pitchFamily="34" charset="0"/>
              <a:ea typeface="MS Mincho" panose="02020609040205080304" pitchFamily="49" charset="-128"/>
              <a:cs typeface="Calibri" panose="020F0502020204030204" pitchFamily="34" charset="0"/>
            </a:endParaRPr>
          </a:p>
          <a:p>
            <a:pPr algn="l"/>
            <a:r>
              <a:rPr lang="en-US" sz="1600" dirty="0">
                <a:latin typeface="Calibri" panose="020F0502020204030204" pitchFamily="34" charset="0"/>
                <a:ea typeface="MS Mincho" panose="02020609040205080304" pitchFamily="49" charset="-128"/>
                <a:cs typeface="Calibri" panose="020F0502020204030204" pitchFamily="34" charset="0"/>
              </a:rPr>
              <a:t>In the absence of statistical tests, the present study examines the extent and area of revisions of the DICE model from its earliest publication in 1992 to its latest version published in 2017 and 2018. This retrospective gives a flavor for changes in the underlying economic and earth sciences, data revisions, correction of mistakes, and the pure passage of time</a:t>
            </a:r>
            <a:endParaRPr sz="1600" dirty="0">
              <a:latin typeface="Calibri" panose="020F0502020204030204" pitchFamily="34" charset="0"/>
              <a:cs typeface="Calibri" panose="020F0502020204030204" pitchFamily="34" charset="0"/>
            </a:endParaRPr>
          </a:p>
        </p:txBody>
      </p:sp>
      <p:sp>
        <p:nvSpPr>
          <p:cNvPr id="123" name="Shape 123"/>
          <p:cNvSpPr/>
          <p:nvPr/>
        </p:nvSpPr>
        <p:spPr>
          <a:xfrm>
            <a:off x="353911" y="3461247"/>
            <a:ext cx="5222976" cy="262636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defRPr sz="2000" b="1">
                <a:latin typeface="Helvetica"/>
                <a:ea typeface="Helvetica"/>
                <a:cs typeface="Helvetica"/>
                <a:sym typeface="Helvetica"/>
              </a:defRPr>
            </a:pPr>
            <a:r>
              <a:rPr dirty="0"/>
              <a:t>Approach</a:t>
            </a:r>
            <a:endParaRPr lang="en-US" dirty="0"/>
          </a:p>
          <a:p>
            <a:pPr lvl="0" algn="l"/>
            <a:endParaRPr lang="en-US" sz="1600" dirty="0">
              <a:latin typeface="Calibri" panose="020F0502020204030204" pitchFamily="34" charset="0"/>
              <a:ea typeface="MS Mincho" panose="02020609040205080304" pitchFamily="49" charset="-128"/>
              <a:cs typeface="Calibri" panose="020F0502020204030204" pitchFamily="34" charset="0"/>
            </a:endParaRPr>
          </a:p>
          <a:p>
            <a:pPr lvl="0" algn="l"/>
            <a:r>
              <a:rPr lang="en-US" sz="1600" dirty="0">
                <a:latin typeface="Calibri" panose="020F0502020204030204" pitchFamily="34" charset="0"/>
                <a:ea typeface="MS Mincho" panose="02020609040205080304" pitchFamily="49" charset="-128"/>
                <a:cs typeface="Calibri" panose="020F0502020204030204" pitchFamily="34" charset="0"/>
              </a:rPr>
              <a:t>Systematic studies of  forecast errors using Monte- Carlo-type techniques were undertaken for the 2008 model and the 2016R2 model. The latter set is more comprehensive but they have the drawback of being retrospective error estimates. Table 3 shows the </a:t>
            </a:r>
            <a:r>
              <a:rPr lang="en-US" sz="1600" dirty="0" err="1">
                <a:latin typeface="Calibri" panose="020F0502020204030204" pitchFamily="34" charset="0"/>
                <a:ea typeface="MS Mincho" panose="02020609040205080304" pitchFamily="49" charset="-128"/>
                <a:cs typeface="Calibri" panose="020F0502020204030204" pitchFamily="34" charset="0"/>
              </a:rPr>
              <a:t>Berror</a:t>
            </a:r>
            <a:r>
              <a:rPr lang="en-US" sz="1600" dirty="0">
                <a:latin typeface="Calibri" panose="020F0502020204030204" pitchFamily="34" charset="0"/>
                <a:ea typeface="MS Mincho" panose="02020609040205080304" pitchFamily="49" charset="-128"/>
                <a:cs typeface="Calibri" panose="020F0502020204030204" pitchFamily="34" charset="0"/>
              </a:rPr>
              <a:t> forecast ratio, which is the ratio of the change in forecasts between 1992 and 2017 relative to the estimated forecast  uncertainty (measured as the standard deviation from the Monte-Carlo estimates).</a:t>
            </a:r>
          </a:p>
        </p:txBody>
      </p:sp>
      <p:sp>
        <p:nvSpPr>
          <p:cNvPr id="124" name="Shape 124"/>
          <p:cNvSpPr/>
          <p:nvPr/>
        </p:nvSpPr>
        <p:spPr>
          <a:xfrm>
            <a:off x="6118874" y="7744616"/>
            <a:ext cx="5573064" cy="656590"/>
          </a:xfrm>
          <a:prstGeom prst="rect">
            <a:avLst/>
          </a:prstGeom>
          <a:ln w="25400">
            <a:solidFill>
              <a:srgbClr val="000000"/>
            </a:solidFill>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1800">
                <a:latin typeface="Helvetica"/>
                <a:ea typeface="Helvetica"/>
                <a:cs typeface="Helvetica"/>
                <a:sym typeface="Helvetica"/>
              </a:defRPr>
            </a:lvl1pPr>
          </a:lstStyle>
          <a:p>
            <a:r>
              <a:rPr lang="en-US" sz="1200" dirty="0"/>
              <a:t>Nordhaus, W. (2018). Evolution of modeling of the economics of global warming: changes in the DICE model, 1992–2017, Climatic Change, 148(4), 623-640. https://doi.org/10.1007/s10584-018-2218-y</a:t>
            </a:r>
            <a:endParaRPr sz="1200" dirty="0"/>
          </a:p>
        </p:txBody>
      </p:sp>
      <p:grpSp>
        <p:nvGrpSpPr>
          <p:cNvPr id="8" name="Group 4">
            <a:extLst>
              <a:ext uri="{FF2B5EF4-FFF2-40B4-BE49-F238E27FC236}">
                <a16:creationId xmlns:a16="http://schemas.microsoft.com/office/drawing/2014/main" id="{B508E379-FC35-4764-95AC-39B273BB66C7}"/>
              </a:ext>
            </a:extLst>
          </p:cNvPr>
          <p:cNvGrpSpPr>
            <a:grpSpLocks noChangeAspect="1"/>
          </p:cNvGrpSpPr>
          <p:nvPr/>
        </p:nvGrpSpPr>
        <p:grpSpPr bwMode="auto">
          <a:xfrm>
            <a:off x="5703888" y="1951852"/>
            <a:ext cx="7221537" cy="5472113"/>
            <a:chOff x="3518" y="1059"/>
            <a:chExt cx="4549" cy="3447"/>
          </a:xfrm>
        </p:grpSpPr>
        <p:sp>
          <p:nvSpPr>
            <p:cNvPr id="21" name="AutoShape 3">
              <a:extLst>
                <a:ext uri="{FF2B5EF4-FFF2-40B4-BE49-F238E27FC236}">
                  <a16:creationId xmlns:a16="http://schemas.microsoft.com/office/drawing/2014/main" id="{3BAECAED-78D9-406C-91E6-B1135A34DD98}"/>
                </a:ext>
              </a:extLst>
            </p:cNvPr>
            <p:cNvSpPr>
              <a:spLocks noChangeAspect="1" noChangeArrowheads="1" noTextEdit="1"/>
            </p:cNvSpPr>
            <p:nvPr/>
          </p:nvSpPr>
          <p:spPr bwMode="auto">
            <a:xfrm>
              <a:off x="3518" y="1059"/>
              <a:ext cx="4543" cy="3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Rectangle 5">
              <a:extLst>
                <a:ext uri="{FF2B5EF4-FFF2-40B4-BE49-F238E27FC236}">
                  <a16:creationId xmlns:a16="http://schemas.microsoft.com/office/drawing/2014/main" id="{30292078-EBDD-4103-ADFC-480E1061DBD4}"/>
                </a:ext>
              </a:extLst>
            </p:cNvPr>
            <p:cNvSpPr>
              <a:spLocks noChangeArrowheads="1"/>
            </p:cNvSpPr>
            <p:nvPr/>
          </p:nvSpPr>
          <p:spPr bwMode="auto">
            <a:xfrm>
              <a:off x="3616" y="1121"/>
              <a:ext cx="240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131413"/>
                  </a:solidFill>
                  <a:effectLst/>
                  <a:latin typeface="Times New Roman" panose="02020603050405020304" pitchFamily="18" charset="0"/>
                </a:rPr>
                <a:t>Table 3 Forecast error ratios for different projections</a:t>
              </a:r>
              <a:endParaRPr kumimoji="0" lang="en-US" altLang="en-US" sz="1800" b="1" i="0" u="none" strike="noStrike" cap="none" normalizeH="0" baseline="0" dirty="0">
                <a:ln>
                  <a:noFill/>
                </a:ln>
                <a:solidFill>
                  <a:schemeClr val="tx1"/>
                </a:solidFill>
                <a:effectLst/>
              </a:endParaRPr>
            </a:p>
          </p:txBody>
        </p:sp>
        <p:sp>
          <p:nvSpPr>
            <p:cNvPr id="23" name="Rectangle 6">
              <a:extLst>
                <a:ext uri="{FF2B5EF4-FFF2-40B4-BE49-F238E27FC236}">
                  <a16:creationId xmlns:a16="http://schemas.microsoft.com/office/drawing/2014/main" id="{DD98B2AB-92E8-4BCC-B83E-E70B6BC3441A}"/>
                </a:ext>
              </a:extLst>
            </p:cNvPr>
            <p:cNvSpPr>
              <a:spLocks noChangeArrowheads="1"/>
            </p:cNvSpPr>
            <p:nvPr/>
          </p:nvSpPr>
          <p:spPr bwMode="auto">
            <a:xfrm>
              <a:off x="5756" y="1121"/>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7">
              <a:extLst>
                <a:ext uri="{FF2B5EF4-FFF2-40B4-BE49-F238E27FC236}">
                  <a16:creationId xmlns:a16="http://schemas.microsoft.com/office/drawing/2014/main" id="{B625E32C-6453-4D3E-930E-7FF4F5790521}"/>
                </a:ext>
              </a:extLst>
            </p:cNvPr>
            <p:cNvSpPr>
              <a:spLocks noChangeArrowheads="1"/>
            </p:cNvSpPr>
            <p:nvPr/>
          </p:nvSpPr>
          <p:spPr bwMode="auto">
            <a:xfrm>
              <a:off x="8010" y="1246"/>
              <a:ext cx="11" cy="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8">
              <a:extLst>
                <a:ext uri="{FF2B5EF4-FFF2-40B4-BE49-F238E27FC236}">
                  <a16:creationId xmlns:a16="http://schemas.microsoft.com/office/drawing/2014/main" id="{2EB396C9-BE69-4BE8-852D-46F7FE8BF0C7}"/>
                </a:ext>
              </a:extLst>
            </p:cNvPr>
            <p:cNvSpPr>
              <a:spLocks noChangeArrowheads="1"/>
            </p:cNvSpPr>
            <p:nvPr/>
          </p:nvSpPr>
          <p:spPr bwMode="auto">
            <a:xfrm>
              <a:off x="3616" y="1311"/>
              <a:ext cx="43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Variables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 name="Rectangle 9">
              <a:extLst>
                <a:ext uri="{FF2B5EF4-FFF2-40B4-BE49-F238E27FC236}">
                  <a16:creationId xmlns:a16="http://schemas.microsoft.com/office/drawing/2014/main" id="{05136AF9-1C5F-492D-AD10-C5DF996C902C}"/>
                </a:ext>
              </a:extLst>
            </p:cNvPr>
            <p:cNvSpPr>
              <a:spLocks noChangeArrowheads="1"/>
            </p:cNvSpPr>
            <p:nvPr/>
          </p:nvSpPr>
          <p:spPr bwMode="auto">
            <a:xfrm>
              <a:off x="3981" y="1311"/>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10">
              <a:extLst>
                <a:ext uri="{FF2B5EF4-FFF2-40B4-BE49-F238E27FC236}">
                  <a16:creationId xmlns:a16="http://schemas.microsoft.com/office/drawing/2014/main" id="{2FE2789B-7004-4CF4-B528-CA94AAFD146E}"/>
                </a:ext>
              </a:extLst>
            </p:cNvPr>
            <p:cNvSpPr>
              <a:spLocks noChangeArrowheads="1"/>
            </p:cNvSpPr>
            <p:nvPr/>
          </p:nvSpPr>
          <p:spPr bwMode="auto">
            <a:xfrm>
              <a:off x="6781" y="1311"/>
              <a:ext cx="321"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Ratio: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11">
              <a:extLst>
                <a:ext uri="{FF2B5EF4-FFF2-40B4-BE49-F238E27FC236}">
                  <a16:creationId xmlns:a16="http://schemas.microsoft.com/office/drawing/2014/main" id="{CB1CAA14-C67C-42C0-BF20-170E8519915A}"/>
                </a:ext>
              </a:extLst>
            </p:cNvPr>
            <p:cNvSpPr>
              <a:spLocks noChangeArrowheads="1"/>
            </p:cNvSpPr>
            <p:nvPr/>
          </p:nvSpPr>
          <p:spPr bwMode="auto">
            <a:xfrm>
              <a:off x="7054" y="1311"/>
              <a:ext cx="496"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(difference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12">
              <a:extLst>
                <a:ext uri="{FF2B5EF4-FFF2-40B4-BE49-F238E27FC236}">
                  <a16:creationId xmlns:a16="http://schemas.microsoft.com/office/drawing/2014/main" id="{9CFC824B-896D-4DB7-A415-4F09568FE155}"/>
                </a:ext>
              </a:extLst>
            </p:cNvPr>
            <p:cNvSpPr>
              <a:spLocks noChangeArrowheads="1"/>
            </p:cNvSpPr>
            <p:nvPr/>
          </p:nvSpPr>
          <p:spPr bwMode="auto">
            <a:xfrm>
              <a:off x="7478" y="1311"/>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 name="Rectangle 13">
              <a:extLst>
                <a:ext uri="{FF2B5EF4-FFF2-40B4-BE49-F238E27FC236}">
                  <a16:creationId xmlns:a16="http://schemas.microsoft.com/office/drawing/2014/main" id="{92BA6249-6C1E-4116-9D5D-73375EF9E432}"/>
                </a:ext>
              </a:extLst>
            </p:cNvPr>
            <p:cNvSpPr>
              <a:spLocks noChangeArrowheads="1"/>
            </p:cNvSpPr>
            <p:nvPr/>
          </p:nvSpPr>
          <p:spPr bwMode="auto">
            <a:xfrm>
              <a:off x="7503" y="1311"/>
              <a:ext cx="24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2016</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14">
              <a:extLst>
                <a:ext uri="{FF2B5EF4-FFF2-40B4-BE49-F238E27FC236}">
                  <a16:creationId xmlns:a16="http://schemas.microsoft.com/office/drawing/2014/main" id="{3B4F6311-E321-4404-ABC0-D097A34D1508}"/>
                </a:ext>
              </a:extLst>
            </p:cNvPr>
            <p:cNvSpPr>
              <a:spLocks noChangeArrowheads="1"/>
            </p:cNvSpPr>
            <p:nvPr/>
          </p:nvSpPr>
          <p:spPr bwMode="auto">
            <a:xfrm>
              <a:off x="7699" y="1308"/>
              <a:ext cx="103"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Lucida Sans" panose="020B0602030504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6" name="Rectangle 15">
              <a:extLst>
                <a:ext uri="{FF2B5EF4-FFF2-40B4-BE49-F238E27FC236}">
                  <a16:creationId xmlns:a16="http://schemas.microsoft.com/office/drawing/2014/main" id="{7F6D6970-5848-43DB-AEC9-03ECF74481E1}"/>
                </a:ext>
              </a:extLst>
            </p:cNvPr>
            <p:cNvSpPr>
              <a:spLocks noChangeArrowheads="1"/>
            </p:cNvSpPr>
            <p:nvPr/>
          </p:nvSpPr>
          <p:spPr bwMode="auto">
            <a:xfrm>
              <a:off x="7747" y="1311"/>
              <a:ext cx="313"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1992)/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7" name="Rectangle 16">
              <a:extLst>
                <a:ext uri="{FF2B5EF4-FFF2-40B4-BE49-F238E27FC236}">
                  <a16:creationId xmlns:a16="http://schemas.microsoft.com/office/drawing/2014/main" id="{8217C83E-D4F6-4DF4-8B30-C19E019822AE}"/>
                </a:ext>
              </a:extLst>
            </p:cNvPr>
            <p:cNvSpPr>
              <a:spLocks noChangeArrowheads="1"/>
            </p:cNvSpPr>
            <p:nvPr/>
          </p:nvSpPr>
          <p:spPr bwMode="auto">
            <a:xfrm>
              <a:off x="8000" y="1311"/>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8" name="Rectangle 17">
              <a:extLst>
                <a:ext uri="{FF2B5EF4-FFF2-40B4-BE49-F238E27FC236}">
                  <a16:creationId xmlns:a16="http://schemas.microsoft.com/office/drawing/2014/main" id="{7685112E-3472-42E8-8ADE-6125A6306FC5}"/>
                </a:ext>
              </a:extLst>
            </p:cNvPr>
            <p:cNvSpPr>
              <a:spLocks noChangeArrowheads="1"/>
            </p:cNvSpPr>
            <p:nvPr/>
          </p:nvSpPr>
          <p:spPr bwMode="auto">
            <a:xfrm>
              <a:off x="6747" y="1432"/>
              <a:ext cx="6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estimated error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9" name="Rectangle 18">
              <a:extLst>
                <a:ext uri="{FF2B5EF4-FFF2-40B4-BE49-F238E27FC236}">
                  <a16:creationId xmlns:a16="http://schemas.microsoft.com/office/drawing/2014/main" id="{1619EEB3-1271-4E54-8617-579CA7AC8DCE}"/>
                </a:ext>
              </a:extLst>
            </p:cNvPr>
            <p:cNvSpPr>
              <a:spLocks noChangeArrowheads="1"/>
            </p:cNvSpPr>
            <p:nvPr/>
          </p:nvSpPr>
          <p:spPr bwMode="auto">
            <a:xfrm>
              <a:off x="7358" y="1432"/>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0" name="Rectangle 19">
              <a:extLst>
                <a:ext uri="{FF2B5EF4-FFF2-40B4-BE49-F238E27FC236}">
                  <a16:creationId xmlns:a16="http://schemas.microsoft.com/office/drawing/2014/main" id="{9CF7C007-93D9-4A44-88A3-705B2109B8B5}"/>
                </a:ext>
              </a:extLst>
            </p:cNvPr>
            <p:cNvSpPr>
              <a:spLocks noChangeArrowheads="1"/>
            </p:cNvSpPr>
            <p:nvPr/>
          </p:nvSpPr>
          <p:spPr bwMode="auto">
            <a:xfrm>
              <a:off x="3621" y="1662"/>
              <a:ext cx="104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Major driving variables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1" name="Rectangle 20">
              <a:extLst>
                <a:ext uri="{FF2B5EF4-FFF2-40B4-BE49-F238E27FC236}">
                  <a16:creationId xmlns:a16="http://schemas.microsoft.com/office/drawing/2014/main" id="{38099B35-24AD-4A1E-A384-0435876F9394}"/>
                </a:ext>
              </a:extLst>
            </p:cNvPr>
            <p:cNvSpPr>
              <a:spLocks noChangeArrowheads="1"/>
            </p:cNvSpPr>
            <p:nvPr/>
          </p:nvSpPr>
          <p:spPr bwMode="auto">
            <a:xfrm>
              <a:off x="3722" y="1774"/>
              <a:ext cx="462"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Economic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2" name="Rectangle 21">
              <a:extLst>
                <a:ext uri="{FF2B5EF4-FFF2-40B4-BE49-F238E27FC236}">
                  <a16:creationId xmlns:a16="http://schemas.microsoft.com/office/drawing/2014/main" id="{CE3D965E-7EB8-47D2-84CE-9F76039CEED3}"/>
                </a:ext>
              </a:extLst>
            </p:cNvPr>
            <p:cNvSpPr>
              <a:spLocks noChangeArrowheads="1"/>
            </p:cNvSpPr>
            <p:nvPr/>
          </p:nvSpPr>
          <p:spPr bwMode="auto">
            <a:xfrm>
              <a:off x="4133" y="1774"/>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 name="Rectangle 22">
              <a:extLst>
                <a:ext uri="{FF2B5EF4-FFF2-40B4-BE49-F238E27FC236}">
                  <a16:creationId xmlns:a16="http://schemas.microsoft.com/office/drawing/2014/main" id="{972D81C9-F35D-464A-897D-EC7745AE64B4}"/>
                </a:ext>
              </a:extLst>
            </p:cNvPr>
            <p:cNvSpPr>
              <a:spLocks noChangeArrowheads="1"/>
            </p:cNvSpPr>
            <p:nvPr/>
          </p:nvSpPr>
          <p:spPr bwMode="auto">
            <a:xfrm>
              <a:off x="3827" y="1876"/>
              <a:ext cx="1081"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Interest rate (% per year)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 name="Rectangle 23">
              <a:extLst>
                <a:ext uri="{FF2B5EF4-FFF2-40B4-BE49-F238E27FC236}">
                  <a16:creationId xmlns:a16="http://schemas.microsoft.com/office/drawing/2014/main" id="{B39C0C61-EB18-4073-A4E1-FBE0013DC0F6}"/>
                </a:ext>
              </a:extLst>
            </p:cNvPr>
            <p:cNvSpPr>
              <a:spLocks noChangeArrowheads="1"/>
            </p:cNvSpPr>
            <p:nvPr/>
          </p:nvSpPr>
          <p:spPr bwMode="auto">
            <a:xfrm>
              <a:off x="4840" y="1876"/>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 name="Rectangle 24">
              <a:extLst>
                <a:ext uri="{FF2B5EF4-FFF2-40B4-BE49-F238E27FC236}">
                  <a16:creationId xmlns:a16="http://schemas.microsoft.com/office/drawing/2014/main" id="{00778C8C-89F3-44D8-BC2F-B401D473EC64}"/>
                </a:ext>
              </a:extLst>
            </p:cNvPr>
            <p:cNvSpPr>
              <a:spLocks noChangeArrowheads="1"/>
            </p:cNvSpPr>
            <p:nvPr/>
          </p:nvSpPr>
          <p:spPr bwMode="auto">
            <a:xfrm>
              <a:off x="6867" y="1876"/>
              <a:ext cx="2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0.11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 name="Rectangle 25">
              <a:extLst>
                <a:ext uri="{FF2B5EF4-FFF2-40B4-BE49-F238E27FC236}">
                  <a16:creationId xmlns:a16="http://schemas.microsoft.com/office/drawing/2014/main" id="{3870D55D-4BFC-48F3-9B30-8471BBF74938}"/>
                </a:ext>
              </a:extLst>
            </p:cNvPr>
            <p:cNvSpPr>
              <a:spLocks noChangeArrowheads="1"/>
            </p:cNvSpPr>
            <p:nvPr/>
          </p:nvSpPr>
          <p:spPr bwMode="auto">
            <a:xfrm>
              <a:off x="7036" y="1876"/>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 name="Rectangle 26">
              <a:extLst>
                <a:ext uri="{FF2B5EF4-FFF2-40B4-BE49-F238E27FC236}">
                  <a16:creationId xmlns:a16="http://schemas.microsoft.com/office/drawing/2014/main" id="{BF4DD572-89BB-43A1-B52E-A014B63B423F}"/>
                </a:ext>
              </a:extLst>
            </p:cNvPr>
            <p:cNvSpPr>
              <a:spLocks noChangeArrowheads="1"/>
            </p:cNvSpPr>
            <p:nvPr/>
          </p:nvSpPr>
          <p:spPr bwMode="auto">
            <a:xfrm>
              <a:off x="3827" y="1988"/>
              <a:ext cx="900"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Population (billions)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8" name="Rectangle 27">
              <a:extLst>
                <a:ext uri="{FF2B5EF4-FFF2-40B4-BE49-F238E27FC236}">
                  <a16:creationId xmlns:a16="http://schemas.microsoft.com/office/drawing/2014/main" id="{E5B30532-8780-492D-8195-CE51757A5C82}"/>
                </a:ext>
              </a:extLst>
            </p:cNvPr>
            <p:cNvSpPr>
              <a:spLocks noChangeArrowheads="1"/>
            </p:cNvSpPr>
            <p:nvPr/>
          </p:nvSpPr>
          <p:spPr bwMode="auto">
            <a:xfrm>
              <a:off x="4663" y="1988"/>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 name="Rectangle 28">
              <a:extLst>
                <a:ext uri="{FF2B5EF4-FFF2-40B4-BE49-F238E27FC236}">
                  <a16:creationId xmlns:a16="http://schemas.microsoft.com/office/drawing/2014/main" id="{C5CE6B7A-0E17-4564-8C09-2672CE69AACC}"/>
                </a:ext>
              </a:extLst>
            </p:cNvPr>
            <p:cNvSpPr>
              <a:spLocks noChangeArrowheads="1"/>
            </p:cNvSpPr>
            <p:nvPr/>
          </p:nvSpPr>
          <p:spPr bwMode="auto">
            <a:xfrm>
              <a:off x="6870" y="1988"/>
              <a:ext cx="2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0.54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 name="Rectangle 29">
              <a:extLst>
                <a:ext uri="{FF2B5EF4-FFF2-40B4-BE49-F238E27FC236}">
                  <a16:creationId xmlns:a16="http://schemas.microsoft.com/office/drawing/2014/main" id="{7DC47326-F226-4F4D-910E-479D69D7F4F0}"/>
                </a:ext>
              </a:extLst>
            </p:cNvPr>
            <p:cNvSpPr>
              <a:spLocks noChangeArrowheads="1"/>
            </p:cNvSpPr>
            <p:nvPr/>
          </p:nvSpPr>
          <p:spPr bwMode="auto">
            <a:xfrm>
              <a:off x="7039" y="1988"/>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 name="Rectangle 30">
              <a:extLst>
                <a:ext uri="{FF2B5EF4-FFF2-40B4-BE49-F238E27FC236}">
                  <a16:creationId xmlns:a16="http://schemas.microsoft.com/office/drawing/2014/main" id="{CA425C9C-DC8A-4A53-99BB-4ABB712DF7FD}"/>
                </a:ext>
              </a:extLst>
            </p:cNvPr>
            <p:cNvSpPr>
              <a:spLocks noChangeArrowheads="1"/>
            </p:cNvSpPr>
            <p:nvPr/>
          </p:nvSpPr>
          <p:spPr bwMode="auto">
            <a:xfrm>
              <a:off x="3827" y="2100"/>
              <a:ext cx="552"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Savings rate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 name="Rectangle 31">
              <a:extLst>
                <a:ext uri="{FF2B5EF4-FFF2-40B4-BE49-F238E27FC236}">
                  <a16:creationId xmlns:a16="http://schemas.microsoft.com/office/drawing/2014/main" id="{C9063EB1-AD55-4837-9817-4FAB367486AE}"/>
                </a:ext>
              </a:extLst>
            </p:cNvPr>
            <p:cNvSpPr>
              <a:spLocks noChangeArrowheads="1"/>
            </p:cNvSpPr>
            <p:nvPr/>
          </p:nvSpPr>
          <p:spPr bwMode="auto">
            <a:xfrm>
              <a:off x="4326" y="2100"/>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3" name="Rectangle 32">
              <a:extLst>
                <a:ext uri="{FF2B5EF4-FFF2-40B4-BE49-F238E27FC236}">
                  <a16:creationId xmlns:a16="http://schemas.microsoft.com/office/drawing/2014/main" id="{6E75F27D-DC64-42CF-B593-6B02ECCBFFEA}"/>
                </a:ext>
              </a:extLst>
            </p:cNvPr>
            <p:cNvSpPr>
              <a:spLocks noChangeArrowheads="1"/>
            </p:cNvSpPr>
            <p:nvPr/>
          </p:nvSpPr>
          <p:spPr bwMode="auto">
            <a:xfrm>
              <a:off x="5986" y="2114"/>
              <a:ext cx="4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 name="Rectangle 33">
              <a:extLst>
                <a:ext uri="{FF2B5EF4-FFF2-40B4-BE49-F238E27FC236}">
                  <a16:creationId xmlns:a16="http://schemas.microsoft.com/office/drawing/2014/main" id="{E465818F-4BC7-40A0-9DDD-EF19E2980262}"/>
                </a:ext>
              </a:extLst>
            </p:cNvPr>
            <p:cNvSpPr>
              <a:spLocks noChangeArrowheads="1"/>
            </p:cNvSpPr>
            <p:nvPr/>
          </p:nvSpPr>
          <p:spPr bwMode="auto">
            <a:xfrm>
              <a:off x="3827" y="2210"/>
              <a:ext cx="104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Per capita GDP (2010$)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 name="Rectangle 34">
              <a:extLst>
                <a:ext uri="{FF2B5EF4-FFF2-40B4-BE49-F238E27FC236}">
                  <a16:creationId xmlns:a16="http://schemas.microsoft.com/office/drawing/2014/main" id="{BBE4F055-4433-4BCE-A1F8-69C8DE6F31EE}"/>
                </a:ext>
              </a:extLst>
            </p:cNvPr>
            <p:cNvSpPr>
              <a:spLocks noChangeArrowheads="1"/>
            </p:cNvSpPr>
            <p:nvPr/>
          </p:nvSpPr>
          <p:spPr bwMode="auto">
            <a:xfrm>
              <a:off x="4803" y="2210"/>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 name="Rectangle 35">
              <a:extLst>
                <a:ext uri="{FF2B5EF4-FFF2-40B4-BE49-F238E27FC236}">
                  <a16:creationId xmlns:a16="http://schemas.microsoft.com/office/drawing/2014/main" id="{A1588639-6574-4E45-AE6E-6E472C1CFDB2}"/>
                </a:ext>
              </a:extLst>
            </p:cNvPr>
            <p:cNvSpPr>
              <a:spLocks noChangeArrowheads="1"/>
            </p:cNvSpPr>
            <p:nvPr/>
          </p:nvSpPr>
          <p:spPr bwMode="auto">
            <a:xfrm>
              <a:off x="6870" y="2210"/>
              <a:ext cx="2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1.04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7" name="Rectangle 36">
              <a:extLst>
                <a:ext uri="{FF2B5EF4-FFF2-40B4-BE49-F238E27FC236}">
                  <a16:creationId xmlns:a16="http://schemas.microsoft.com/office/drawing/2014/main" id="{43152D3F-8FA8-4446-95DF-4C2D9EA3A5AD}"/>
                </a:ext>
              </a:extLst>
            </p:cNvPr>
            <p:cNvSpPr>
              <a:spLocks noChangeArrowheads="1"/>
            </p:cNvSpPr>
            <p:nvPr/>
          </p:nvSpPr>
          <p:spPr bwMode="auto">
            <a:xfrm>
              <a:off x="7039" y="2210"/>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8" name="Rectangle 37">
              <a:extLst>
                <a:ext uri="{FF2B5EF4-FFF2-40B4-BE49-F238E27FC236}">
                  <a16:creationId xmlns:a16="http://schemas.microsoft.com/office/drawing/2014/main" id="{1106C874-D99E-4029-BD3A-242B5FFBE773}"/>
                </a:ext>
              </a:extLst>
            </p:cNvPr>
            <p:cNvSpPr>
              <a:spLocks noChangeArrowheads="1"/>
            </p:cNvSpPr>
            <p:nvPr/>
          </p:nvSpPr>
          <p:spPr bwMode="auto">
            <a:xfrm>
              <a:off x="3827" y="2321"/>
              <a:ext cx="1325"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Damage parameter (% at 3 °C)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 name="Rectangle 38">
              <a:extLst>
                <a:ext uri="{FF2B5EF4-FFF2-40B4-BE49-F238E27FC236}">
                  <a16:creationId xmlns:a16="http://schemas.microsoft.com/office/drawing/2014/main" id="{A9B27D17-F74E-47C6-9EB8-352FCAF6D102}"/>
                </a:ext>
              </a:extLst>
            </p:cNvPr>
            <p:cNvSpPr>
              <a:spLocks noChangeArrowheads="1"/>
            </p:cNvSpPr>
            <p:nvPr/>
          </p:nvSpPr>
          <p:spPr bwMode="auto">
            <a:xfrm>
              <a:off x="5080" y="2321"/>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5" name="Rectangle 39">
              <a:extLst>
                <a:ext uri="{FF2B5EF4-FFF2-40B4-BE49-F238E27FC236}">
                  <a16:creationId xmlns:a16="http://schemas.microsoft.com/office/drawing/2014/main" id="{9A40B47A-527B-4D07-9B48-EA95D2391B90}"/>
                </a:ext>
              </a:extLst>
            </p:cNvPr>
            <p:cNvSpPr>
              <a:spLocks noChangeArrowheads="1"/>
            </p:cNvSpPr>
            <p:nvPr/>
          </p:nvSpPr>
          <p:spPr bwMode="auto">
            <a:xfrm>
              <a:off x="6870" y="2321"/>
              <a:ext cx="2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0.77</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 name="Rectangle 40">
              <a:extLst>
                <a:ext uri="{FF2B5EF4-FFF2-40B4-BE49-F238E27FC236}">
                  <a16:creationId xmlns:a16="http://schemas.microsoft.com/office/drawing/2014/main" id="{5C6FC47C-E6B9-4F58-AB3A-17F5BB946CC6}"/>
                </a:ext>
              </a:extLst>
            </p:cNvPr>
            <p:cNvSpPr>
              <a:spLocks noChangeArrowheads="1"/>
            </p:cNvSpPr>
            <p:nvPr/>
          </p:nvSpPr>
          <p:spPr bwMode="auto">
            <a:xfrm>
              <a:off x="7039" y="2321"/>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 name="Rectangle 41">
              <a:extLst>
                <a:ext uri="{FF2B5EF4-FFF2-40B4-BE49-F238E27FC236}">
                  <a16:creationId xmlns:a16="http://schemas.microsoft.com/office/drawing/2014/main" id="{AC7645A5-7D3D-48F7-AC2A-B4DC0B2024C0}"/>
                </a:ext>
              </a:extLst>
            </p:cNvPr>
            <p:cNvSpPr>
              <a:spLocks noChangeArrowheads="1"/>
            </p:cNvSpPr>
            <p:nvPr/>
          </p:nvSpPr>
          <p:spPr bwMode="auto">
            <a:xfrm>
              <a:off x="3827" y="2433"/>
              <a:ext cx="138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Consumption per capita (2020$)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8" name="Rectangle 42">
              <a:extLst>
                <a:ext uri="{FF2B5EF4-FFF2-40B4-BE49-F238E27FC236}">
                  <a16:creationId xmlns:a16="http://schemas.microsoft.com/office/drawing/2014/main" id="{1D714C61-970C-4CD5-921A-6CC4A48203D2}"/>
                </a:ext>
              </a:extLst>
            </p:cNvPr>
            <p:cNvSpPr>
              <a:spLocks noChangeArrowheads="1"/>
            </p:cNvSpPr>
            <p:nvPr/>
          </p:nvSpPr>
          <p:spPr bwMode="auto">
            <a:xfrm>
              <a:off x="5142" y="2433"/>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 name="Rectangle 43">
              <a:extLst>
                <a:ext uri="{FF2B5EF4-FFF2-40B4-BE49-F238E27FC236}">
                  <a16:creationId xmlns:a16="http://schemas.microsoft.com/office/drawing/2014/main" id="{3E17629B-34BF-4008-83DA-D24363EE8D64}"/>
                </a:ext>
              </a:extLst>
            </p:cNvPr>
            <p:cNvSpPr>
              <a:spLocks noChangeArrowheads="1"/>
            </p:cNvSpPr>
            <p:nvPr/>
          </p:nvSpPr>
          <p:spPr bwMode="auto">
            <a:xfrm>
              <a:off x="5986" y="2448"/>
              <a:ext cx="4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 name="Rectangle 44">
              <a:extLst>
                <a:ext uri="{FF2B5EF4-FFF2-40B4-BE49-F238E27FC236}">
                  <a16:creationId xmlns:a16="http://schemas.microsoft.com/office/drawing/2014/main" id="{385E2B19-7D45-4528-B300-5E6276B41248}"/>
                </a:ext>
              </a:extLst>
            </p:cNvPr>
            <p:cNvSpPr>
              <a:spLocks noChangeArrowheads="1"/>
            </p:cNvSpPr>
            <p:nvPr/>
          </p:nvSpPr>
          <p:spPr bwMode="auto">
            <a:xfrm>
              <a:off x="3722" y="2553"/>
              <a:ext cx="55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Geophysical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 name="Rectangle 45">
              <a:extLst>
                <a:ext uri="{FF2B5EF4-FFF2-40B4-BE49-F238E27FC236}">
                  <a16:creationId xmlns:a16="http://schemas.microsoft.com/office/drawing/2014/main" id="{CEE98D64-F6A0-4858-9F23-B74E1D64E59C}"/>
                </a:ext>
              </a:extLst>
            </p:cNvPr>
            <p:cNvSpPr>
              <a:spLocks noChangeArrowheads="1"/>
            </p:cNvSpPr>
            <p:nvPr/>
          </p:nvSpPr>
          <p:spPr bwMode="auto">
            <a:xfrm>
              <a:off x="4229" y="2553"/>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2" name="Rectangle 46">
              <a:extLst>
                <a:ext uri="{FF2B5EF4-FFF2-40B4-BE49-F238E27FC236}">
                  <a16:creationId xmlns:a16="http://schemas.microsoft.com/office/drawing/2014/main" id="{82BE1CBB-E098-485B-8065-D3E9298EF1B5}"/>
                </a:ext>
              </a:extLst>
            </p:cNvPr>
            <p:cNvSpPr>
              <a:spLocks noChangeArrowheads="1"/>
            </p:cNvSpPr>
            <p:nvPr/>
          </p:nvSpPr>
          <p:spPr bwMode="auto">
            <a:xfrm>
              <a:off x="3823" y="2663"/>
              <a:ext cx="935"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Other Forcings (W/m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 name="Rectangle 47">
              <a:extLst>
                <a:ext uri="{FF2B5EF4-FFF2-40B4-BE49-F238E27FC236}">
                  <a16:creationId xmlns:a16="http://schemas.microsoft.com/office/drawing/2014/main" id="{1AA0B0E2-D592-4B44-A9CE-7A4C6FE9D81D}"/>
                </a:ext>
              </a:extLst>
            </p:cNvPr>
            <p:cNvSpPr>
              <a:spLocks noChangeArrowheads="1"/>
            </p:cNvSpPr>
            <p:nvPr/>
          </p:nvSpPr>
          <p:spPr bwMode="auto">
            <a:xfrm>
              <a:off x="4695" y="2659"/>
              <a:ext cx="5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131413"/>
                  </a:solidFill>
                  <a:effectLst/>
                  <a:latin typeface="Times New Roman" panose="02020603050405020304" pitchFamily="18"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4" name="Rectangle 48">
              <a:extLst>
                <a:ext uri="{FF2B5EF4-FFF2-40B4-BE49-F238E27FC236}">
                  <a16:creationId xmlns:a16="http://schemas.microsoft.com/office/drawing/2014/main" id="{20A0C59D-A565-40AF-A456-0F31334C820C}"/>
                </a:ext>
              </a:extLst>
            </p:cNvPr>
            <p:cNvSpPr>
              <a:spLocks noChangeArrowheads="1"/>
            </p:cNvSpPr>
            <p:nvPr/>
          </p:nvSpPr>
          <p:spPr bwMode="auto">
            <a:xfrm>
              <a:off x="4727" y="2663"/>
              <a:ext cx="76"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 name="Rectangle 49">
              <a:extLst>
                <a:ext uri="{FF2B5EF4-FFF2-40B4-BE49-F238E27FC236}">
                  <a16:creationId xmlns:a16="http://schemas.microsoft.com/office/drawing/2014/main" id="{EA6A2270-CCB5-41E3-A283-95A5376E691E}"/>
                </a:ext>
              </a:extLst>
            </p:cNvPr>
            <p:cNvSpPr>
              <a:spLocks noChangeArrowheads="1"/>
            </p:cNvSpPr>
            <p:nvPr/>
          </p:nvSpPr>
          <p:spPr bwMode="auto">
            <a:xfrm>
              <a:off x="4760" y="2663"/>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 name="Rectangle 50">
              <a:extLst>
                <a:ext uri="{FF2B5EF4-FFF2-40B4-BE49-F238E27FC236}">
                  <a16:creationId xmlns:a16="http://schemas.microsoft.com/office/drawing/2014/main" id="{07751A12-6BBD-49A3-8036-D93E69485740}"/>
                </a:ext>
              </a:extLst>
            </p:cNvPr>
            <p:cNvSpPr>
              <a:spLocks noChangeArrowheads="1"/>
            </p:cNvSpPr>
            <p:nvPr/>
          </p:nvSpPr>
          <p:spPr bwMode="auto">
            <a:xfrm>
              <a:off x="3823" y="2780"/>
              <a:ext cx="185"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CO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7" name="Rectangle 51">
              <a:extLst>
                <a:ext uri="{FF2B5EF4-FFF2-40B4-BE49-F238E27FC236}">
                  <a16:creationId xmlns:a16="http://schemas.microsoft.com/office/drawing/2014/main" id="{CE2ACAA0-6B91-4179-970C-18083C5F2FEC}"/>
                </a:ext>
              </a:extLst>
            </p:cNvPr>
            <p:cNvSpPr>
              <a:spLocks noChangeArrowheads="1"/>
            </p:cNvSpPr>
            <p:nvPr/>
          </p:nvSpPr>
          <p:spPr bwMode="auto">
            <a:xfrm>
              <a:off x="3964" y="2826"/>
              <a:ext cx="5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131413"/>
                  </a:solidFill>
                  <a:effectLst/>
                  <a:latin typeface="Times New Roman" panose="02020603050405020304" pitchFamily="18"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8" name="Rectangle 52">
              <a:extLst>
                <a:ext uri="{FF2B5EF4-FFF2-40B4-BE49-F238E27FC236}">
                  <a16:creationId xmlns:a16="http://schemas.microsoft.com/office/drawing/2014/main" id="{F7055B7D-1DE7-4410-AAD1-10B3A77D4ABE}"/>
                </a:ext>
              </a:extLst>
            </p:cNvPr>
            <p:cNvSpPr>
              <a:spLocks noChangeArrowheads="1"/>
            </p:cNvSpPr>
            <p:nvPr/>
          </p:nvSpPr>
          <p:spPr bwMode="auto">
            <a:xfrm>
              <a:off x="3996" y="2780"/>
              <a:ext cx="553"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/output ratio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9" name="Rectangle 53">
              <a:extLst>
                <a:ext uri="{FF2B5EF4-FFF2-40B4-BE49-F238E27FC236}">
                  <a16:creationId xmlns:a16="http://schemas.microsoft.com/office/drawing/2014/main" id="{DF77D04B-C5D9-4E5D-A2D8-5C433C8E330C}"/>
                </a:ext>
              </a:extLst>
            </p:cNvPr>
            <p:cNvSpPr>
              <a:spLocks noChangeArrowheads="1"/>
            </p:cNvSpPr>
            <p:nvPr/>
          </p:nvSpPr>
          <p:spPr bwMode="auto">
            <a:xfrm>
              <a:off x="4495" y="2780"/>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0" name="Rectangle 54">
              <a:extLst>
                <a:ext uri="{FF2B5EF4-FFF2-40B4-BE49-F238E27FC236}">
                  <a16:creationId xmlns:a16="http://schemas.microsoft.com/office/drawing/2014/main" id="{7F0B8F7E-A454-4B16-93BD-9CC55C2194DB}"/>
                </a:ext>
              </a:extLst>
            </p:cNvPr>
            <p:cNvSpPr>
              <a:spLocks noChangeArrowheads="1"/>
            </p:cNvSpPr>
            <p:nvPr/>
          </p:nvSpPr>
          <p:spPr bwMode="auto">
            <a:xfrm>
              <a:off x="4519" y="2780"/>
              <a:ext cx="24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(tCO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1" name="Rectangle 55">
              <a:extLst>
                <a:ext uri="{FF2B5EF4-FFF2-40B4-BE49-F238E27FC236}">
                  <a16:creationId xmlns:a16="http://schemas.microsoft.com/office/drawing/2014/main" id="{923C892B-7402-4EBF-A63E-78E793333B3A}"/>
                </a:ext>
              </a:extLst>
            </p:cNvPr>
            <p:cNvSpPr>
              <a:spLocks noChangeArrowheads="1"/>
            </p:cNvSpPr>
            <p:nvPr/>
          </p:nvSpPr>
          <p:spPr bwMode="auto">
            <a:xfrm>
              <a:off x="4713" y="2826"/>
              <a:ext cx="5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131413"/>
                  </a:solidFill>
                  <a:effectLst/>
                  <a:latin typeface="Times New Roman" panose="02020603050405020304" pitchFamily="18"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2" name="Rectangle 56">
              <a:extLst>
                <a:ext uri="{FF2B5EF4-FFF2-40B4-BE49-F238E27FC236}">
                  <a16:creationId xmlns:a16="http://schemas.microsoft.com/office/drawing/2014/main" id="{8DCC2D1F-4D72-46DC-8627-49C6286708BB}"/>
                </a:ext>
              </a:extLst>
            </p:cNvPr>
            <p:cNvSpPr>
              <a:spLocks noChangeArrowheads="1"/>
            </p:cNvSpPr>
            <p:nvPr/>
          </p:nvSpPr>
          <p:spPr bwMode="auto">
            <a:xfrm>
              <a:off x="4742" y="2780"/>
              <a:ext cx="226"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3" name="Rectangle 57">
              <a:extLst>
                <a:ext uri="{FF2B5EF4-FFF2-40B4-BE49-F238E27FC236}">
                  <a16:creationId xmlns:a16="http://schemas.microsoft.com/office/drawing/2014/main" id="{3772B671-CF99-4A1B-B35F-422D9014955C}"/>
                </a:ext>
              </a:extLst>
            </p:cNvPr>
            <p:cNvSpPr>
              <a:spLocks noChangeArrowheads="1"/>
            </p:cNvSpPr>
            <p:nvPr/>
          </p:nvSpPr>
          <p:spPr bwMode="auto">
            <a:xfrm>
              <a:off x="4917" y="2780"/>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4" name="Rectangle 58">
              <a:extLst>
                <a:ext uri="{FF2B5EF4-FFF2-40B4-BE49-F238E27FC236}">
                  <a16:creationId xmlns:a16="http://schemas.microsoft.com/office/drawing/2014/main" id="{049539B6-E7D2-4742-9656-22F7CD73118A}"/>
                </a:ext>
              </a:extLst>
            </p:cNvPr>
            <p:cNvSpPr>
              <a:spLocks noChangeArrowheads="1"/>
            </p:cNvSpPr>
            <p:nvPr/>
          </p:nvSpPr>
          <p:spPr bwMode="auto">
            <a:xfrm>
              <a:off x="4941" y="2780"/>
              <a:ext cx="336"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2010$)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5" name="Rectangle 59">
              <a:extLst>
                <a:ext uri="{FF2B5EF4-FFF2-40B4-BE49-F238E27FC236}">
                  <a16:creationId xmlns:a16="http://schemas.microsoft.com/office/drawing/2014/main" id="{A01149D4-3042-4DBB-954B-23B4096FA880}"/>
                </a:ext>
              </a:extLst>
            </p:cNvPr>
            <p:cNvSpPr>
              <a:spLocks noChangeArrowheads="1"/>
            </p:cNvSpPr>
            <p:nvPr/>
          </p:nvSpPr>
          <p:spPr bwMode="auto">
            <a:xfrm>
              <a:off x="5216" y="2780"/>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6" name="Rectangle 60">
              <a:extLst>
                <a:ext uri="{FF2B5EF4-FFF2-40B4-BE49-F238E27FC236}">
                  <a16:creationId xmlns:a16="http://schemas.microsoft.com/office/drawing/2014/main" id="{CEDD87E7-756F-4828-9BA4-D62572156149}"/>
                </a:ext>
              </a:extLst>
            </p:cNvPr>
            <p:cNvSpPr>
              <a:spLocks noChangeArrowheads="1"/>
            </p:cNvSpPr>
            <p:nvPr/>
          </p:nvSpPr>
          <p:spPr bwMode="auto">
            <a:xfrm>
              <a:off x="6785" y="2774"/>
              <a:ext cx="5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131413"/>
                  </a:solidFill>
                  <a:effectLst/>
                  <a:latin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7" name="Rectangle 61">
              <a:extLst>
                <a:ext uri="{FF2B5EF4-FFF2-40B4-BE49-F238E27FC236}">
                  <a16:creationId xmlns:a16="http://schemas.microsoft.com/office/drawing/2014/main" id="{06298490-64A8-4DD9-880D-B353BE5F9D77}"/>
                </a:ext>
              </a:extLst>
            </p:cNvPr>
            <p:cNvSpPr>
              <a:spLocks noChangeArrowheads="1"/>
            </p:cNvSpPr>
            <p:nvPr/>
          </p:nvSpPr>
          <p:spPr bwMode="auto">
            <a:xfrm>
              <a:off x="6858" y="2780"/>
              <a:ext cx="24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0.70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8" name="Rectangle 62">
              <a:extLst>
                <a:ext uri="{FF2B5EF4-FFF2-40B4-BE49-F238E27FC236}">
                  <a16:creationId xmlns:a16="http://schemas.microsoft.com/office/drawing/2014/main" id="{4A58E97F-AF16-448B-9922-1157325F5C57}"/>
                </a:ext>
              </a:extLst>
            </p:cNvPr>
            <p:cNvSpPr>
              <a:spLocks noChangeArrowheads="1"/>
            </p:cNvSpPr>
            <p:nvPr/>
          </p:nvSpPr>
          <p:spPr bwMode="auto">
            <a:xfrm>
              <a:off x="3621" y="2891"/>
              <a:ext cx="421"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Outcome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9" name="Rectangle 63">
              <a:extLst>
                <a:ext uri="{FF2B5EF4-FFF2-40B4-BE49-F238E27FC236}">
                  <a16:creationId xmlns:a16="http://schemas.microsoft.com/office/drawing/2014/main" id="{F48ABE1C-0DDA-4B48-8EF4-B331392D2379}"/>
                </a:ext>
              </a:extLst>
            </p:cNvPr>
            <p:cNvSpPr>
              <a:spLocks noChangeArrowheads="1"/>
            </p:cNvSpPr>
            <p:nvPr/>
          </p:nvSpPr>
          <p:spPr bwMode="auto">
            <a:xfrm>
              <a:off x="3993" y="2891"/>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0" name="Rectangle 64">
              <a:extLst>
                <a:ext uri="{FF2B5EF4-FFF2-40B4-BE49-F238E27FC236}">
                  <a16:creationId xmlns:a16="http://schemas.microsoft.com/office/drawing/2014/main" id="{472EE909-A39E-4EBC-9AC4-FF946249C2EE}"/>
                </a:ext>
              </a:extLst>
            </p:cNvPr>
            <p:cNvSpPr>
              <a:spLocks noChangeArrowheads="1"/>
            </p:cNvSpPr>
            <p:nvPr/>
          </p:nvSpPr>
          <p:spPr bwMode="auto">
            <a:xfrm>
              <a:off x="4020" y="2891"/>
              <a:ext cx="416"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variables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65">
              <a:extLst>
                <a:ext uri="{FF2B5EF4-FFF2-40B4-BE49-F238E27FC236}">
                  <a16:creationId xmlns:a16="http://schemas.microsoft.com/office/drawing/2014/main" id="{5FBF782C-D025-4BEB-B0F8-6164DECC4BDD}"/>
                </a:ext>
              </a:extLst>
            </p:cNvPr>
            <p:cNvSpPr>
              <a:spLocks noChangeArrowheads="1"/>
            </p:cNvSpPr>
            <p:nvPr/>
          </p:nvSpPr>
          <p:spPr bwMode="auto">
            <a:xfrm>
              <a:off x="4385" y="2891"/>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66">
              <a:extLst>
                <a:ext uri="{FF2B5EF4-FFF2-40B4-BE49-F238E27FC236}">
                  <a16:creationId xmlns:a16="http://schemas.microsoft.com/office/drawing/2014/main" id="{E9EC2163-D836-417E-B340-F1557D711303}"/>
                </a:ext>
              </a:extLst>
            </p:cNvPr>
            <p:cNvSpPr>
              <a:spLocks noChangeArrowheads="1"/>
            </p:cNvSpPr>
            <p:nvPr/>
          </p:nvSpPr>
          <p:spPr bwMode="auto">
            <a:xfrm>
              <a:off x="3722" y="3001"/>
              <a:ext cx="24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2100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67">
              <a:extLst>
                <a:ext uri="{FF2B5EF4-FFF2-40B4-BE49-F238E27FC236}">
                  <a16:creationId xmlns:a16="http://schemas.microsoft.com/office/drawing/2014/main" id="{51B50DA0-91BB-4C0B-8FDB-0F739CA7CBCF}"/>
                </a:ext>
              </a:extLst>
            </p:cNvPr>
            <p:cNvSpPr>
              <a:spLocks noChangeArrowheads="1"/>
            </p:cNvSpPr>
            <p:nvPr/>
          </p:nvSpPr>
          <p:spPr bwMode="auto">
            <a:xfrm>
              <a:off x="3925" y="3001"/>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68">
              <a:extLst>
                <a:ext uri="{FF2B5EF4-FFF2-40B4-BE49-F238E27FC236}">
                  <a16:creationId xmlns:a16="http://schemas.microsoft.com/office/drawing/2014/main" id="{91070489-2CCF-4897-A425-A09CFF548E76}"/>
                </a:ext>
              </a:extLst>
            </p:cNvPr>
            <p:cNvSpPr>
              <a:spLocks noChangeArrowheads="1"/>
            </p:cNvSpPr>
            <p:nvPr/>
          </p:nvSpPr>
          <p:spPr bwMode="auto">
            <a:xfrm>
              <a:off x="3827" y="3114"/>
              <a:ext cx="121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Industrial emissions (GTCO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69">
              <a:extLst>
                <a:ext uri="{FF2B5EF4-FFF2-40B4-BE49-F238E27FC236}">
                  <a16:creationId xmlns:a16="http://schemas.microsoft.com/office/drawing/2014/main" id="{9AD49A51-0BBE-4511-A2D0-A639890E4676}"/>
                </a:ext>
              </a:extLst>
            </p:cNvPr>
            <p:cNvSpPr>
              <a:spLocks noChangeArrowheads="1"/>
            </p:cNvSpPr>
            <p:nvPr/>
          </p:nvSpPr>
          <p:spPr bwMode="auto">
            <a:xfrm>
              <a:off x="4975" y="3161"/>
              <a:ext cx="5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131413"/>
                  </a:solidFill>
                  <a:effectLst/>
                  <a:latin typeface="Times New Roman" panose="02020603050405020304" pitchFamily="18"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70">
              <a:extLst>
                <a:ext uri="{FF2B5EF4-FFF2-40B4-BE49-F238E27FC236}">
                  <a16:creationId xmlns:a16="http://schemas.microsoft.com/office/drawing/2014/main" id="{6D26DF0B-C99B-49DE-B8B9-B8CCCB829669}"/>
                </a:ext>
              </a:extLst>
            </p:cNvPr>
            <p:cNvSpPr>
              <a:spLocks noChangeArrowheads="1"/>
            </p:cNvSpPr>
            <p:nvPr/>
          </p:nvSpPr>
          <p:spPr bwMode="auto">
            <a:xfrm>
              <a:off x="5007" y="3114"/>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 name="Rectangle 71">
              <a:extLst>
                <a:ext uri="{FF2B5EF4-FFF2-40B4-BE49-F238E27FC236}">
                  <a16:creationId xmlns:a16="http://schemas.microsoft.com/office/drawing/2014/main" id="{005CFF0B-F728-40AE-AD47-48F1D604CC74}"/>
                </a:ext>
              </a:extLst>
            </p:cNvPr>
            <p:cNvSpPr>
              <a:spLocks noChangeArrowheads="1"/>
            </p:cNvSpPr>
            <p:nvPr/>
          </p:nvSpPr>
          <p:spPr bwMode="auto">
            <a:xfrm>
              <a:off x="5033" y="3114"/>
              <a:ext cx="413"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per year)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8" name="Rectangle 72">
              <a:extLst>
                <a:ext uri="{FF2B5EF4-FFF2-40B4-BE49-F238E27FC236}">
                  <a16:creationId xmlns:a16="http://schemas.microsoft.com/office/drawing/2014/main" id="{FF2930BB-D86F-4FF1-B7F7-C0454EEA7A7E}"/>
                </a:ext>
              </a:extLst>
            </p:cNvPr>
            <p:cNvSpPr>
              <a:spLocks noChangeArrowheads="1"/>
            </p:cNvSpPr>
            <p:nvPr/>
          </p:nvSpPr>
          <p:spPr bwMode="auto">
            <a:xfrm>
              <a:off x="5396" y="3114"/>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9" name="Rectangle 73">
              <a:extLst>
                <a:ext uri="{FF2B5EF4-FFF2-40B4-BE49-F238E27FC236}">
                  <a16:creationId xmlns:a16="http://schemas.microsoft.com/office/drawing/2014/main" id="{D094BDA0-4F35-405B-A5B9-A642802209A7}"/>
                </a:ext>
              </a:extLst>
            </p:cNvPr>
            <p:cNvSpPr>
              <a:spLocks noChangeArrowheads="1"/>
            </p:cNvSpPr>
            <p:nvPr/>
          </p:nvSpPr>
          <p:spPr bwMode="auto">
            <a:xfrm>
              <a:off x="6776" y="3111"/>
              <a:ext cx="5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300" dirty="0">
                  <a:solidFill>
                    <a:srgbClr val="131413"/>
                  </a:solidFill>
                  <a:latin typeface="Calibri" panose="020F0502020204030204" pitchFamily="34" charset="0"/>
                </a:rPr>
                <a:t>-</a:t>
              </a:r>
              <a:r>
                <a:rPr kumimoji="0" lang="en-US" altLang="en-US" sz="1300" b="0" i="0" u="none" strike="noStrike" cap="none" normalizeH="0" baseline="0" dirty="0">
                  <a:ln>
                    <a:noFill/>
                  </a:ln>
                  <a:solidFill>
                    <a:srgbClr val="131413"/>
                  </a:solidFill>
                  <a:effectLst/>
                  <a:latin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0" name="Rectangle 74">
              <a:extLst>
                <a:ext uri="{FF2B5EF4-FFF2-40B4-BE49-F238E27FC236}">
                  <a16:creationId xmlns:a16="http://schemas.microsoft.com/office/drawing/2014/main" id="{6961035A-B5E7-4250-A382-2110D613A3DC}"/>
                </a:ext>
              </a:extLst>
            </p:cNvPr>
            <p:cNvSpPr>
              <a:spLocks noChangeArrowheads="1"/>
            </p:cNvSpPr>
            <p:nvPr/>
          </p:nvSpPr>
          <p:spPr bwMode="auto">
            <a:xfrm>
              <a:off x="6852" y="3117"/>
              <a:ext cx="228"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0.15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1" name="Rectangle 75">
              <a:extLst>
                <a:ext uri="{FF2B5EF4-FFF2-40B4-BE49-F238E27FC236}">
                  <a16:creationId xmlns:a16="http://schemas.microsoft.com/office/drawing/2014/main" id="{1052DBD4-8650-4E20-BC68-6540412C4096}"/>
                </a:ext>
              </a:extLst>
            </p:cNvPr>
            <p:cNvSpPr>
              <a:spLocks noChangeArrowheads="1"/>
            </p:cNvSpPr>
            <p:nvPr/>
          </p:nvSpPr>
          <p:spPr bwMode="auto">
            <a:xfrm>
              <a:off x="7039" y="3117"/>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76">
              <a:extLst>
                <a:ext uri="{FF2B5EF4-FFF2-40B4-BE49-F238E27FC236}">
                  <a16:creationId xmlns:a16="http://schemas.microsoft.com/office/drawing/2014/main" id="{C42908DB-E6F8-400C-8295-AEEA9D78C48B}"/>
                </a:ext>
              </a:extLst>
            </p:cNvPr>
            <p:cNvSpPr>
              <a:spLocks noChangeArrowheads="1"/>
            </p:cNvSpPr>
            <p:nvPr/>
          </p:nvSpPr>
          <p:spPr bwMode="auto">
            <a:xfrm>
              <a:off x="3827" y="3229"/>
              <a:ext cx="103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131413"/>
                  </a:solidFill>
                  <a:effectLst/>
                  <a:latin typeface="Times New Roman" panose="02020603050405020304" pitchFamily="18" charset="0"/>
                </a:rPr>
                <a:t>Output (trillions 2010$)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3" name="Rectangle 77">
              <a:extLst>
                <a:ext uri="{FF2B5EF4-FFF2-40B4-BE49-F238E27FC236}">
                  <a16:creationId xmlns:a16="http://schemas.microsoft.com/office/drawing/2014/main" id="{C7050326-2FD9-40DC-B68F-224335A576CA}"/>
                </a:ext>
              </a:extLst>
            </p:cNvPr>
            <p:cNvSpPr>
              <a:spLocks noChangeArrowheads="1"/>
            </p:cNvSpPr>
            <p:nvPr/>
          </p:nvSpPr>
          <p:spPr bwMode="auto">
            <a:xfrm>
              <a:off x="4795" y="3229"/>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4" name="Rectangle 78">
              <a:extLst>
                <a:ext uri="{FF2B5EF4-FFF2-40B4-BE49-F238E27FC236}">
                  <a16:creationId xmlns:a16="http://schemas.microsoft.com/office/drawing/2014/main" id="{CEA6BAC8-DE89-496B-B217-1EBA56553B24}"/>
                </a:ext>
              </a:extLst>
            </p:cNvPr>
            <p:cNvSpPr>
              <a:spLocks noChangeArrowheads="1"/>
            </p:cNvSpPr>
            <p:nvPr/>
          </p:nvSpPr>
          <p:spPr bwMode="auto">
            <a:xfrm>
              <a:off x="6870" y="3229"/>
              <a:ext cx="2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1.03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5" name="Rectangle 79">
              <a:extLst>
                <a:ext uri="{FF2B5EF4-FFF2-40B4-BE49-F238E27FC236}">
                  <a16:creationId xmlns:a16="http://schemas.microsoft.com/office/drawing/2014/main" id="{FDCFF1D5-B173-4C55-B6C8-8FABCCD36B6F}"/>
                </a:ext>
              </a:extLst>
            </p:cNvPr>
            <p:cNvSpPr>
              <a:spLocks noChangeArrowheads="1"/>
            </p:cNvSpPr>
            <p:nvPr/>
          </p:nvSpPr>
          <p:spPr bwMode="auto">
            <a:xfrm>
              <a:off x="7039" y="3229"/>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 name="Rectangle 80">
              <a:extLst>
                <a:ext uri="{FF2B5EF4-FFF2-40B4-BE49-F238E27FC236}">
                  <a16:creationId xmlns:a16="http://schemas.microsoft.com/office/drawing/2014/main" id="{F9BF5AB4-6D17-4748-8E03-0753D40801FA}"/>
                </a:ext>
              </a:extLst>
            </p:cNvPr>
            <p:cNvSpPr>
              <a:spLocks noChangeArrowheads="1"/>
            </p:cNvSpPr>
            <p:nvPr/>
          </p:nvSpPr>
          <p:spPr bwMode="auto">
            <a:xfrm>
              <a:off x="3827" y="3337"/>
              <a:ext cx="154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Atmospheric concentration C (ppm)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7" name="Rectangle 81">
              <a:extLst>
                <a:ext uri="{FF2B5EF4-FFF2-40B4-BE49-F238E27FC236}">
                  <a16:creationId xmlns:a16="http://schemas.microsoft.com/office/drawing/2014/main" id="{40E44E5F-9B83-4269-80BE-472AAFF52D2A}"/>
                </a:ext>
              </a:extLst>
            </p:cNvPr>
            <p:cNvSpPr>
              <a:spLocks noChangeArrowheads="1"/>
            </p:cNvSpPr>
            <p:nvPr/>
          </p:nvSpPr>
          <p:spPr bwMode="auto">
            <a:xfrm>
              <a:off x="5294" y="3337"/>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82">
              <a:extLst>
                <a:ext uri="{FF2B5EF4-FFF2-40B4-BE49-F238E27FC236}">
                  <a16:creationId xmlns:a16="http://schemas.microsoft.com/office/drawing/2014/main" id="{0272FDA0-EF8E-46F5-87B0-3F5A732F2D3D}"/>
                </a:ext>
              </a:extLst>
            </p:cNvPr>
            <p:cNvSpPr>
              <a:spLocks noChangeArrowheads="1"/>
            </p:cNvSpPr>
            <p:nvPr/>
          </p:nvSpPr>
          <p:spPr bwMode="auto">
            <a:xfrm>
              <a:off x="6870" y="3337"/>
              <a:ext cx="2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0.79</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83">
              <a:extLst>
                <a:ext uri="{FF2B5EF4-FFF2-40B4-BE49-F238E27FC236}">
                  <a16:creationId xmlns:a16="http://schemas.microsoft.com/office/drawing/2014/main" id="{5972302A-FC2E-4F63-8D56-FF8E020E284B}"/>
                </a:ext>
              </a:extLst>
            </p:cNvPr>
            <p:cNvSpPr>
              <a:spLocks noChangeArrowheads="1"/>
            </p:cNvSpPr>
            <p:nvPr/>
          </p:nvSpPr>
          <p:spPr bwMode="auto">
            <a:xfrm>
              <a:off x="7039" y="3337"/>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84">
              <a:extLst>
                <a:ext uri="{FF2B5EF4-FFF2-40B4-BE49-F238E27FC236}">
                  <a16:creationId xmlns:a16="http://schemas.microsoft.com/office/drawing/2014/main" id="{16DA3223-17BE-4FA2-A9CA-F0B688EC9163}"/>
                </a:ext>
              </a:extLst>
            </p:cNvPr>
            <p:cNvSpPr>
              <a:spLocks noChangeArrowheads="1"/>
            </p:cNvSpPr>
            <p:nvPr/>
          </p:nvSpPr>
          <p:spPr bwMode="auto">
            <a:xfrm>
              <a:off x="3827" y="3449"/>
              <a:ext cx="147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Atmospheric concentrations (GtC)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85">
              <a:extLst>
                <a:ext uri="{FF2B5EF4-FFF2-40B4-BE49-F238E27FC236}">
                  <a16:creationId xmlns:a16="http://schemas.microsoft.com/office/drawing/2014/main" id="{400C1DE8-B0C8-42ED-ACB1-77AB3AA7C116}"/>
                </a:ext>
              </a:extLst>
            </p:cNvPr>
            <p:cNvSpPr>
              <a:spLocks noChangeArrowheads="1"/>
            </p:cNvSpPr>
            <p:nvPr/>
          </p:nvSpPr>
          <p:spPr bwMode="auto">
            <a:xfrm>
              <a:off x="5229" y="3449"/>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Rectangle 86">
              <a:extLst>
                <a:ext uri="{FF2B5EF4-FFF2-40B4-BE49-F238E27FC236}">
                  <a16:creationId xmlns:a16="http://schemas.microsoft.com/office/drawing/2014/main" id="{925903E7-D941-4CC0-9AB6-6D5415EAF470}"/>
                </a:ext>
              </a:extLst>
            </p:cNvPr>
            <p:cNvSpPr>
              <a:spLocks noChangeArrowheads="1"/>
            </p:cNvSpPr>
            <p:nvPr/>
          </p:nvSpPr>
          <p:spPr bwMode="auto">
            <a:xfrm>
              <a:off x="6870" y="3449"/>
              <a:ext cx="2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0.79</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3" name="Rectangle 87">
              <a:extLst>
                <a:ext uri="{FF2B5EF4-FFF2-40B4-BE49-F238E27FC236}">
                  <a16:creationId xmlns:a16="http://schemas.microsoft.com/office/drawing/2014/main" id="{7D28F718-1766-462F-BB23-F60B25FAAB19}"/>
                </a:ext>
              </a:extLst>
            </p:cNvPr>
            <p:cNvSpPr>
              <a:spLocks noChangeArrowheads="1"/>
            </p:cNvSpPr>
            <p:nvPr/>
          </p:nvSpPr>
          <p:spPr bwMode="auto">
            <a:xfrm>
              <a:off x="7039" y="3449"/>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4" name="Rectangle 88">
              <a:extLst>
                <a:ext uri="{FF2B5EF4-FFF2-40B4-BE49-F238E27FC236}">
                  <a16:creationId xmlns:a16="http://schemas.microsoft.com/office/drawing/2014/main" id="{CE897409-3804-46C4-89A3-0512F2A4924E}"/>
                </a:ext>
              </a:extLst>
            </p:cNvPr>
            <p:cNvSpPr>
              <a:spLocks noChangeArrowheads="1"/>
            </p:cNvSpPr>
            <p:nvPr/>
          </p:nvSpPr>
          <p:spPr bwMode="auto">
            <a:xfrm>
              <a:off x="3827" y="3561"/>
              <a:ext cx="1306"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Atmospheric temperature (°C)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89">
              <a:extLst>
                <a:ext uri="{FF2B5EF4-FFF2-40B4-BE49-F238E27FC236}">
                  <a16:creationId xmlns:a16="http://schemas.microsoft.com/office/drawing/2014/main" id="{6A544DF8-92C1-4654-868E-A3903E23EB23}"/>
                </a:ext>
              </a:extLst>
            </p:cNvPr>
            <p:cNvSpPr>
              <a:spLocks noChangeArrowheads="1"/>
            </p:cNvSpPr>
            <p:nvPr/>
          </p:nvSpPr>
          <p:spPr bwMode="auto">
            <a:xfrm>
              <a:off x="5061" y="3561"/>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90">
              <a:extLst>
                <a:ext uri="{FF2B5EF4-FFF2-40B4-BE49-F238E27FC236}">
                  <a16:creationId xmlns:a16="http://schemas.microsoft.com/office/drawing/2014/main" id="{5431DBE9-AA24-4C99-81C3-75D6FDF31FB5}"/>
                </a:ext>
              </a:extLst>
            </p:cNvPr>
            <p:cNvSpPr>
              <a:spLocks noChangeArrowheads="1"/>
            </p:cNvSpPr>
            <p:nvPr/>
          </p:nvSpPr>
          <p:spPr bwMode="auto">
            <a:xfrm>
              <a:off x="6870" y="3561"/>
              <a:ext cx="2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1.22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91">
              <a:extLst>
                <a:ext uri="{FF2B5EF4-FFF2-40B4-BE49-F238E27FC236}">
                  <a16:creationId xmlns:a16="http://schemas.microsoft.com/office/drawing/2014/main" id="{5A61D8C4-8C97-4D84-B9B4-B98E16387D02}"/>
                </a:ext>
              </a:extLst>
            </p:cNvPr>
            <p:cNvSpPr>
              <a:spLocks noChangeArrowheads="1"/>
            </p:cNvSpPr>
            <p:nvPr/>
          </p:nvSpPr>
          <p:spPr bwMode="auto">
            <a:xfrm>
              <a:off x="7039" y="3561"/>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92">
              <a:extLst>
                <a:ext uri="{FF2B5EF4-FFF2-40B4-BE49-F238E27FC236}">
                  <a16:creationId xmlns:a16="http://schemas.microsoft.com/office/drawing/2014/main" id="{2E4057B7-725B-48E7-9294-2F8B95647248}"/>
                </a:ext>
              </a:extLst>
            </p:cNvPr>
            <p:cNvSpPr>
              <a:spLocks noChangeArrowheads="1"/>
            </p:cNvSpPr>
            <p:nvPr/>
          </p:nvSpPr>
          <p:spPr bwMode="auto">
            <a:xfrm>
              <a:off x="3827" y="3666"/>
              <a:ext cx="1233"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Climate damages (% output)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Rectangle 93">
              <a:extLst>
                <a:ext uri="{FF2B5EF4-FFF2-40B4-BE49-F238E27FC236}">
                  <a16:creationId xmlns:a16="http://schemas.microsoft.com/office/drawing/2014/main" id="{5E098AE5-2A11-4E81-B595-0B15B890D781}"/>
                </a:ext>
              </a:extLst>
            </p:cNvPr>
            <p:cNvSpPr>
              <a:spLocks noChangeArrowheads="1"/>
            </p:cNvSpPr>
            <p:nvPr/>
          </p:nvSpPr>
          <p:spPr bwMode="auto">
            <a:xfrm>
              <a:off x="4990" y="3666"/>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0" name="Rectangle 94">
              <a:extLst>
                <a:ext uri="{FF2B5EF4-FFF2-40B4-BE49-F238E27FC236}">
                  <a16:creationId xmlns:a16="http://schemas.microsoft.com/office/drawing/2014/main" id="{8A3E2A25-6047-42E8-90A0-E8B580820D5F}"/>
                </a:ext>
              </a:extLst>
            </p:cNvPr>
            <p:cNvSpPr>
              <a:spLocks noChangeArrowheads="1"/>
            </p:cNvSpPr>
            <p:nvPr/>
          </p:nvSpPr>
          <p:spPr bwMode="auto">
            <a:xfrm>
              <a:off x="6870" y="3666"/>
              <a:ext cx="2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1.02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1" name="Rectangle 95">
              <a:extLst>
                <a:ext uri="{FF2B5EF4-FFF2-40B4-BE49-F238E27FC236}">
                  <a16:creationId xmlns:a16="http://schemas.microsoft.com/office/drawing/2014/main" id="{EDE63D08-DDBF-46EA-AEA6-A246B5B02B79}"/>
                </a:ext>
              </a:extLst>
            </p:cNvPr>
            <p:cNvSpPr>
              <a:spLocks noChangeArrowheads="1"/>
            </p:cNvSpPr>
            <p:nvPr/>
          </p:nvSpPr>
          <p:spPr bwMode="auto">
            <a:xfrm>
              <a:off x="7039" y="3666"/>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2" name="Rectangle 96">
              <a:extLst>
                <a:ext uri="{FF2B5EF4-FFF2-40B4-BE49-F238E27FC236}">
                  <a16:creationId xmlns:a16="http://schemas.microsoft.com/office/drawing/2014/main" id="{AB62C260-4B4F-4EB7-9812-6EB646EC8EDC}"/>
                </a:ext>
              </a:extLst>
            </p:cNvPr>
            <p:cNvSpPr>
              <a:spLocks noChangeArrowheads="1"/>
            </p:cNvSpPr>
            <p:nvPr/>
          </p:nvSpPr>
          <p:spPr bwMode="auto">
            <a:xfrm>
              <a:off x="3827" y="3782"/>
              <a:ext cx="89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Total forcings (W/m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3" name="Rectangle 97">
              <a:extLst>
                <a:ext uri="{FF2B5EF4-FFF2-40B4-BE49-F238E27FC236}">
                  <a16:creationId xmlns:a16="http://schemas.microsoft.com/office/drawing/2014/main" id="{64CA59EC-A48F-4F7F-AAEE-89E925A0527B}"/>
                </a:ext>
              </a:extLst>
            </p:cNvPr>
            <p:cNvSpPr>
              <a:spLocks noChangeArrowheads="1"/>
            </p:cNvSpPr>
            <p:nvPr/>
          </p:nvSpPr>
          <p:spPr bwMode="auto">
            <a:xfrm>
              <a:off x="4660" y="3778"/>
              <a:ext cx="5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131413"/>
                  </a:solidFill>
                  <a:effectLst/>
                  <a:latin typeface="Times New Roman" panose="02020603050405020304" pitchFamily="18"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4" name="Rectangle 98">
              <a:extLst>
                <a:ext uri="{FF2B5EF4-FFF2-40B4-BE49-F238E27FC236}">
                  <a16:creationId xmlns:a16="http://schemas.microsoft.com/office/drawing/2014/main" id="{AD686A3C-21C6-4E0F-B102-26474205F28A}"/>
                </a:ext>
              </a:extLst>
            </p:cNvPr>
            <p:cNvSpPr>
              <a:spLocks noChangeArrowheads="1"/>
            </p:cNvSpPr>
            <p:nvPr/>
          </p:nvSpPr>
          <p:spPr bwMode="auto">
            <a:xfrm>
              <a:off x="4692" y="3782"/>
              <a:ext cx="76"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5" name="Rectangle 99">
              <a:extLst>
                <a:ext uri="{FF2B5EF4-FFF2-40B4-BE49-F238E27FC236}">
                  <a16:creationId xmlns:a16="http://schemas.microsoft.com/office/drawing/2014/main" id="{9C60624C-7796-4447-AB3C-CF60A16FA77F}"/>
                </a:ext>
              </a:extLst>
            </p:cNvPr>
            <p:cNvSpPr>
              <a:spLocks noChangeArrowheads="1"/>
            </p:cNvSpPr>
            <p:nvPr/>
          </p:nvSpPr>
          <p:spPr bwMode="auto">
            <a:xfrm>
              <a:off x="4726" y="3782"/>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6" name="Rectangle 100">
              <a:extLst>
                <a:ext uri="{FF2B5EF4-FFF2-40B4-BE49-F238E27FC236}">
                  <a16:creationId xmlns:a16="http://schemas.microsoft.com/office/drawing/2014/main" id="{B714584B-ECC5-490A-851E-CEBBC2AC387B}"/>
                </a:ext>
              </a:extLst>
            </p:cNvPr>
            <p:cNvSpPr>
              <a:spLocks noChangeArrowheads="1"/>
            </p:cNvSpPr>
            <p:nvPr/>
          </p:nvSpPr>
          <p:spPr bwMode="auto">
            <a:xfrm>
              <a:off x="6072" y="3793"/>
              <a:ext cx="52"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8" name="Rectangle 102">
              <a:extLst>
                <a:ext uri="{FF2B5EF4-FFF2-40B4-BE49-F238E27FC236}">
                  <a16:creationId xmlns:a16="http://schemas.microsoft.com/office/drawing/2014/main" id="{2C7D8ED5-08A4-4FB9-9149-09C5D745723B}"/>
                </a:ext>
              </a:extLst>
            </p:cNvPr>
            <p:cNvSpPr>
              <a:spLocks noChangeArrowheads="1"/>
            </p:cNvSpPr>
            <p:nvPr/>
          </p:nvSpPr>
          <p:spPr bwMode="auto">
            <a:xfrm>
              <a:off x="3925" y="3892"/>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1" name="Rectangle 105">
              <a:extLst>
                <a:ext uri="{FF2B5EF4-FFF2-40B4-BE49-F238E27FC236}">
                  <a16:creationId xmlns:a16="http://schemas.microsoft.com/office/drawing/2014/main" id="{2307E01B-C82A-4A04-8B37-E66AC3F3F054}"/>
                </a:ext>
              </a:extLst>
            </p:cNvPr>
            <p:cNvSpPr>
              <a:spLocks noChangeArrowheads="1"/>
            </p:cNvSpPr>
            <p:nvPr/>
          </p:nvSpPr>
          <p:spPr bwMode="auto">
            <a:xfrm>
              <a:off x="4712" y="400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2" name="Rectangle 106">
              <a:extLst>
                <a:ext uri="{FF2B5EF4-FFF2-40B4-BE49-F238E27FC236}">
                  <a16:creationId xmlns:a16="http://schemas.microsoft.com/office/drawing/2014/main" id="{D655F650-B630-4316-A355-F9CB270D090A}"/>
                </a:ext>
              </a:extLst>
            </p:cNvPr>
            <p:cNvSpPr>
              <a:spLocks noChangeArrowheads="1"/>
            </p:cNvSpPr>
            <p:nvPr/>
          </p:nvSpPr>
          <p:spPr bwMode="auto">
            <a:xfrm>
              <a:off x="4916" y="4004"/>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 name="Rectangle 108">
              <a:extLst>
                <a:ext uri="{FF2B5EF4-FFF2-40B4-BE49-F238E27FC236}">
                  <a16:creationId xmlns:a16="http://schemas.microsoft.com/office/drawing/2014/main" id="{50E92856-5A67-4E8A-B16F-B0F55D1B34AD}"/>
                </a:ext>
              </a:extLst>
            </p:cNvPr>
            <p:cNvSpPr>
              <a:spLocks noChangeArrowheads="1"/>
            </p:cNvSpPr>
            <p:nvPr/>
          </p:nvSpPr>
          <p:spPr bwMode="auto">
            <a:xfrm>
              <a:off x="5223" y="40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5" name="Rectangle 109">
              <a:extLst>
                <a:ext uri="{FF2B5EF4-FFF2-40B4-BE49-F238E27FC236}">
                  <a16:creationId xmlns:a16="http://schemas.microsoft.com/office/drawing/2014/main" id="{39899DCE-103D-4EFC-9FF9-B2D36DAA21DC}"/>
                </a:ext>
              </a:extLst>
            </p:cNvPr>
            <p:cNvSpPr>
              <a:spLocks noChangeArrowheads="1"/>
            </p:cNvSpPr>
            <p:nvPr/>
          </p:nvSpPr>
          <p:spPr bwMode="auto">
            <a:xfrm>
              <a:off x="5251" y="4004"/>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7" name="Rectangle 111">
              <a:extLst>
                <a:ext uri="{FF2B5EF4-FFF2-40B4-BE49-F238E27FC236}">
                  <a16:creationId xmlns:a16="http://schemas.microsoft.com/office/drawing/2014/main" id="{35780E09-4D1B-49D3-AFA9-F10F06281154}"/>
                </a:ext>
              </a:extLst>
            </p:cNvPr>
            <p:cNvSpPr>
              <a:spLocks noChangeArrowheads="1"/>
            </p:cNvSpPr>
            <p:nvPr/>
          </p:nvSpPr>
          <p:spPr bwMode="auto">
            <a:xfrm>
              <a:off x="5554" y="4004"/>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9" name="Rectangle 113">
              <a:extLst>
                <a:ext uri="{FF2B5EF4-FFF2-40B4-BE49-F238E27FC236}">
                  <a16:creationId xmlns:a16="http://schemas.microsoft.com/office/drawing/2014/main" id="{3C3A783C-30CB-433C-8824-451A872DEAA9}"/>
                </a:ext>
              </a:extLst>
            </p:cNvPr>
            <p:cNvSpPr>
              <a:spLocks noChangeArrowheads="1"/>
            </p:cNvSpPr>
            <p:nvPr/>
          </p:nvSpPr>
          <p:spPr bwMode="auto">
            <a:xfrm>
              <a:off x="7033" y="4004"/>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0" name="Rectangle 114">
              <a:extLst>
                <a:ext uri="{FF2B5EF4-FFF2-40B4-BE49-F238E27FC236}">
                  <a16:creationId xmlns:a16="http://schemas.microsoft.com/office/drawing/2014/main" id="{D82DCE2F-D784-4D32-8577-080C3231748E}"/>
                </a:ext>
              </a:extLst>
            </p:cNvPr>
            <p:cNvSpPr>
              <a:spLocks noChangeArrowheads="1"/>
            </p:cNvSpPr>
            <p:nvPr/>
          </p:nvSpPr>
          <p:spPr bwMode="auto">
            <a:xfrm>
              <a:off x="3616" y="42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1" name="Rectangle 115">
              <a:extLst>
                <a:ext uri="{FF2B5EF4-FFF2-40B4-BE49-F238E27FC236}">
                  <a16:creationId xmlns:a16="http://schemas.microsoft.com/office/drawing/2014/main" id="{9C9B792C-DD9A-40EA-A559-AE4CE8855251}"/>
                </a:ext>
              </a:extLst>
            </p:cNvPr>
            <p:cNvSpPr>
              <a:spLocks noChangeArrowheads="1"/>
            </p:cNvSpPr>
            <p:nvPr/>
          </p:nvSpPr>
          <p:spPr bwMode="auto">
            <a:xfrm>
              <a:off x="3611" y="42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2" name="Rectangle 116">
              <a:extLst>
                <a:ext uri="{FF2B5EF4-FFF2-40B4-BE49-F238E27FC236}">
                  <a16:creationId xmlns:a16="http://schemas.microsoft.com/office/drawing/2014/main" id="{9488392F-C5E2-4091-A73A-DAD3D2226FF7}"/>
                </a:ext>
              </a:extLst>
            </p:cNvPr>
            <p:cNvSpPr>
              <a:spLocks noChangeArrowheads="1"/>
            </p:cNvSpPr>
            <p:nvPr/>
          </p:nvSpPr>
          <p:spPr bwMode="auto">
            <a:xfrm>
              <a:off x="3788" y="42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3" name="Rectangle 117">
              <a:extLst>
                <a:ext uri="{FF2B5EF4-FFF2-40B4-BE49-F238E27FC236}">
                  <a16:creationId xmlns:a16="http://schemas.microsoft.com/office/drawing/2014/main" id="{68055AEC-3E6B-4862-85F7-A3520896F554}"/>
                </a:ext>
              </a:extLst>
            </p:cNvPr>
            <p:cNvSpPr>
              <a:spLocks noChangeArrowheads="1"/>
            </p:cNvSpPr>
            <p:nvPr/>
          </p:nvSpPr>
          <p:spPr bwMode="auto">
            <a:xfrm>
              <a:off x="4096"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4" name="Rectangle 118">
              <a:extLst>
                <a:ext uri="{FF2B5EF4-FFF2-40B4-BE49-F238E27FC236}">
                  <a16:creationId xmlns:a16="http://schemas.microsoft.com/office/drawing/2014/main" id="{9B5FA94C-A4E0-4BF9-A0BB-90C1C0B0B3A2}"/>
                </a:ext>
              </a:extLst>
            </p:cNvPr>
            <p:cNvSpPr>
              <a:spLocks noChangeArrowheads="1"/>
            </p:cNvSpPr>
            <p:nvPr/>
          </p:nvSpPr>
          <p:spPr bwMode="auto">
            <a:xfrm>
              <a:off x="4137" y="42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5" name="Rectangle 119">
              <a:extLst>
                <a:ext uri="{FF2B5EF4-FFF2-40B4-BE49-F238E27FC236}">
                  <a16:creationId xmlns:a16="http://schemas.microsoft.com/office/drawing/2014/main" id="{B9B4C1CB-192B-479E-B042-CD403B5C9E0C}"/>
                </a:ext>
              </a:extLst>
            </p:cNvPr>
            <p:cNvSpPr>
              <a:spLocks noChangeArrowheads="1"/>
            </p:cNvSpPr>
            <p:nvPr/>
          </p:nvSpPr>
          <p:spPr bwMode="auto">
            <a:xfrm>
              <a:off x="4306"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6" name="Rectangle 120">
              <a:extLst>
                <a:ext uri="{FF2B5EF4-FFF2-40B4-BE49-F238E27FC236}">
                  <a16:creationId xmlns:a16="http://schemas.microsoft.com/office/drawing/2014/main" id="{5EEB6960-050F-4892-88A8-9BBF463BB0A0}"/>
                </a:ext>
              </a:extLst>
            </p:cNvPr>
            <p:cNvSpPr>
              <a:spLocks noChangeArrowheads="1"/>
            </p:cNvSpPr>
            <p:nvPr/>
          </p:nvSpPr>
          <p:spPr bwMode="auto">
            <a:xfrm>
              <a:off x="4321" y="4215"/>
              <a:ext cx="2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131413"/>
                  </a:solidFill>
                  <a:effectLst/>
                  <a:latin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7" name="Rectangle 121">
              <a:extLst>
                <a:ext uri="{FF2B5EF4-FFF2-40B4-BE49-F238E27FC236}">
                  <a16:creationId xmlns:a16="http://schemas.microsoft.com/office/drawing/2014/main" id="{058ED2F2-60C0-4C9D-A836-A7512487B292}"/>
                </a:ext>
              </a:extLst>
            </p:cNvPr>
            <p:cNvSpPr>
              <a:spLocks noChangeArrowheads="1"/>
            </p:cNvSpPr>
            <p:nvPr/>
          </p:nvSpPr>
          <p:spPr bwMode="auto">
            <a:xfrm>
              <a:off x="4508"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8" name="Rectangle 122">
              <a:extLst>
                <a:ext uri="{FF2B5EF4-FFF2-40B4-BE49-F238E27FC236}">
                  <a16:creationId xmlns:a16="http://schemas.microsoft.com/office/drawing/2014/main" id="{CC70C055-C7F3-4589-9BC1-F29A75FDBC82}"/>
                </a:ext>
              </a:extLst>
            </p:cNvPr>
            <p:cNvSpPr>
              <a:spLocks noChangeArrowheads="1"/>
            </p:cNvSpPr>
            <p:nvPr/>
          </p:nvSpPr>
          <p:spPr bwMode="auto">
            <a:xfrm>
              <a:off x="4522" y="4215"/>
              <a:ext cx="2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131413"/>
                  </a:solidFill>
                  <a:effectLst/>
                  <a:latin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9" name="Rectangle 123">
              <a:extLst>
                <a:ext uri="{FF2B5EF4-FFF2-40B4-BE49-F238E27FC236}">
                  <a16:creationId xmlns:a16="http://schemas.microsoft.com/office/drawing/2014/main" id="{2EAB99FF-EDA2-440F-8FB1-EE32C2162431}"/>
                </a:ext>
              </a:extLst>
            </p:cNvPr>
            <p:cNvSpPr>
              <a:spLocks noChangeArrowheads="1"/>
            </p:cNvSpPr>
            <p:nvPr/>
          </p:nvSpPr>
          <p:spPr bwMode="auto">
            <a:xfrm>
              <a:off x="4590" y="42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0" name="Rectangle 124">
              <a:extLst>
                <a:ext uri="{FF2B5EF4-FFF2-40B4-BE49-F238E27FC236}">
                  <a16:creationId xmlns:a16="http://schemas.microsoft.com/office/drawing/2014/main" id="{7C92822F-A121-4E54-B462-0C5CEDA48EBD}"/>
                </a:ext>
              </a:extLst>
            </p:cNvPr>
            <p:cNvSpPr>
              <a:spLocks noChangeArrowheads="1"/>
            </p:cNvSpPr>
            <p:nvPr/>
          </p:nvSpPr>
          <p:spPr bwMode="auto">
            <a:xfrm>
              <a:off x="4604" y="42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1" name="Rectangle 125">
              <a:extLst>
                <a:ext uri="{FF2B5EF4-FFF2-40B4-BE49-F238E27FC236}">
                  <a16:creationId xmlns:a16="http://schemas.microsoft.com/office/drawing/2014/main" id="{3643ED63-F3DF-46D4-A7C6-AE6EBD62660C}"/>
                </a:ext>
              </a:extLst>
            </p:cNvPr>
            <p:cNvSpPr>
              <a:spLocks noChangeArrowheads="1"/>
            </p:cNvSpPr>
            <p:nvPr/>
          </p:nvSpPr>
          <p:spPr bwMode="auto">
            <a:xfrm>
              <a:off x="4727" y="42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3" name="Rectangle 127">
              <a:extLst>
                <a:ext uri="{FF2B5EF4-FFF2-40B4-BE49-F238E27FC236}">
                  <a16:creationId xmlns:a16="http://schemas.microsoft.com/office/drawing/2014/main" id="{406F8ABA-8372-42D2-BCAD-7D4B4E30D655}"/>
                </a:ext>
              </a:extLst>
            </p:cNvPr>
            <p:cNvSpPr>
              <a:spLocks noChangeArrowheads="1"/>
            </p:cNvSpPr>
            <p:nvPr/>
          </p:nvSpPr>
          <p:spPr bwMode="auto">
            <a:xfrm>
              <a:off x="4928"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4" name="Rectangle 128">
              <a:extLst>
                <a:ext uri="{FF2B5EF4-FFF2-40B4-BE49-F238E27FC236}">
                  <a16:creationId xmlns:a16="http://schemas.microsoft.com/office/drawing/2014/main" id="{A4DB3971-C26E-4843-9D8F-E41969174D84}"/>
                </a:ext>
              </a:extLst>
            </p:cNvPr>
            <p:cNvSpPr>
              <a:spLocks noChangeArrowheads="1"/>
            </p:cNvSpPr>
            <p:nvPr/>
          </p:nvSpPr>
          <p:spPr bwMode="auto">
            <a:xfrm>
              <a:off x="4943" y="42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5" name="Rectangle 129">
              <a:extLst>
                <a:ext uri="{FF2B5EF4-FFF2-40B4-BE49-F238E27FC236}">
                  <a16:creationId xmlns:a16="http://schemas.microsoft.com/office/drawing/2014/main" id="{969D785A-499C-4477-89E6-FAFCE8C848FD}"/>
                </a:ext>
              </a:extLst>
            </p:cNvPr>
            <p:cNvSpPr>
              <a:spLocks noChangeArrowheads="1"/>
            </p:cNvSpPr>
            <p:nvPr/>
          </p:nvSpPr>
          <p:spPr bwMode="auto">
            <a:xfrm>
              <a:off x="5026"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6" name="Rectangle 130">
              <a:extLst>
                <a:ext uri="{FF2B5EF4-FFF2-40B4-BE49-F238E27FC236}">
                  <a16:creationId xmlns:a16="http://schemas.microsoft.com/office/drawing/2014/main" id="{8B9DDCFF-A0E7-467F-9D7A-D8D70732293C}"/>
                </a:ext>
              </a:extLst>
            </p:cNvPr>
            <p:cNvSpPr>
              <a:spLocks noChangeArrowheads="1"/>
            </p:cNvSpPr>
            <p:nvPr/>
          </p:nvSpPr>
          <p:spPr bwMode="auto">
            <a:xfrm>
              <a:off x="5042" y="42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7" name="Rectangle 131">
              <a:extLst>
                <a:ext uri="{FF2B5EF4-FFF2-40B4-BE49-F238E27FC236}">
                  <a16:creationId xmlns:a16="http://schemas.microsoft.com/office/drawing/2014/main" id="{8336D6A2-808F-473F-AE2F-00A3C4989101}"/>
                </a:ext>
              </a:extLst>
            </p:cNvPr>
            <p:cNvSpPr>
              <a:spLocks noChangeArrowheads="1"/>
            </p:cNvSpPr>
            <p:nvPr/>
          </p:nvSpPr>
          <p:spPr bwMode="auto">
            <a:xfrm>
              <a:off x="5165" y="42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9" name="Rectangle 133">
              <a:extLst>
                <a:ext uri="{FF2B5EF4-FFF2-40B4-BE49-F238E27FC236}">
                  <a16:creationId xmlns:a16="http://schemas.microsoft.com/office/drawing/2014/main" id="{EB6A37EA-FA87-4BA5-86F3-8BD35B7E6CA0}"/>
                </a:ext>
              </a:extLst>
            </p:cNvPr>
            <p:cNvSpPr>
              <a:spLocks noChangeArrowheads="1"/>
            </p:cNvSpPr>
            <p:nvPr/>
          </p:nvSpPr>
          <p:spPr bwMode="auto">
            <a:xfrm>
              <a:off x="5486"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1" name="Rectangle 135">
              <a:extLst>
                <a:ext uri="{FF2B5EF4-FFF2-40B4-BE49-F238E27FC236}">
                  <a16:creationId xmlns:a16="http://schemas.microsoft.com/office/drawing/2014/main" id="{1B2E2EEA-E66B-4AE7-AED4-22869DA886DB}"/>
                </a:ext>
              </a:extLst>
            </p:cNvPr>
            <p:cNvSpPr>
              <a:spLocks noChangeArrowheads="1"/>
            </p:cNvSpPr>
            <p:nvPr/>
          </p:nvSpPr>
          <p:spPr bwMode="auto">
            <a:xfrm>
              <a:off x="5697"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5" name="Rectangle 139">
              <a:extLst>
                <a:ext uri="{FF2B5EF4-FFF2-40B4-BE49-F238E27FC236}">
                  <a16:creationId xmlns:a16="http://schemas.microsoft.com/office/drawing/2014/main" id="{82E178E9-942F-482F-9CF6-52B8BC6808A8}"/>
                </a:ext>
              </a:extLst>
            </p:cNvPr>
            <p:cNvSpPr>
              <a:spLocks noChangeArrowheads="1"/>
            </p:cNvSpPr>
            <p:nvPr/>
          </p:nvSpPr>
          <p:spPr bwMode="auto">
            <a:xfrm>
              <a:off x="5929"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7" name="Rectangle 141">
              <a:extLst>
                <a:ext uri="{FF2B5EF4-FFF2-40B4-BE49-F238E27FC236}">
                  <a16:creationId xmlns:a16="http://schemas.microsoft.com/office/drawing/2014/main" id="{AABC98A7-384F-4CDE-BFD3-B4AEE5D4268B}"/>
                </a:ext>
              </a:extLst>
            </p:cNvPr>
            <p:cNvSpPr>
              <a:spLocks noChangeArrowheads="1"/>
            </p:cNvSpPr>
            <p:nvPr/>
          </p:nvSpPr>
          <p:spPr bwMode="auto">
            <a:xfrm>
              <a:off x="6334"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9" name="Rectangle 143">
              <a:extLst>
                <a:ext uri="{FF2B5EF4-FFF2-40B4-BE49-F238E27FC236}">
                  <a16:creationId xmlns:a16="http://schemas.microsoft.com/office/drawing/2014/main" id="{7DA1200F-E9F7-4968-8243-445A24186D8B}"/>
                </a:ext>
              </a:extLst>
            </p:cNvPr>
            <p:cNvSpPr>
              <a:spLocks noChangeArrowheads="1"/>
            </p:cNvSpPr>
            <p:nvPr/>
          </p:nvSpPr>
          <p:spPr bwMode="auto">
            <a:xfrm>
              <a:off x="6677"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1" name="Rectangle 145">
              <a:extLst>
                <a:ext uri="{FF2B5EF4-FFF2-40B4-BE49-F238E27FC236}">
                  <a16:creationId xmlns:a16="http://schemas.microsoft.com/office/drawing/2014/main" id="{36ADCEB5-1D54-4E27-80F1-3D9FE3741F55}"/>
                </a:ext>
              </a:extLst>
            </p:cNvPr>
            <p:cNvSpPr>
              <a:spLocks noChangeArrowheads="1"/>
            </p:cNvSpPr>
            <p:nvPr/>
          </p:nvSpPr>
          <p:spPr bwMode="auto">
            <a:xfrm>
              <a:off x="7053"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3" name="Rectangle 147">
              <a:extLst>
                <a:ext uri="{FF2B5EF4-FFF2-40B4-BE49-F238E27FC236}">
                  <a16:creationId xmlns:a16="http://schemas.microsoft.com/office/drawing/2014/main" id="{A1BBDE78-C339-47E4-9B77-EA9F2AF83205}"/>
                </a:ext>
              </a:extLst>
            </p:cNvPr>
            <p:cNvSpPr>
              <a:spLocks noChangeArrowheads="1"/>
            </p:cNvSpPr>
            <p:nvPr/>
          </p:nvSpPr>
          <p:spPr bwMode="auto">
            <a:xfrm>
              <a:off x="7151"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5" name="Rectangle 149">
              <a:extLst>
                <a:ext uri="{FF2B5EF4-FFF2-40B4-BE49-F238E27FC236}">
                  <a16:creationId xmlns:a16="http://schemas.microsoft.com/office/drawing/2014/main" id="{2536A2BE-D9FF-481F-815A-9E477EAB5E95}"/>
                </a:ext>
              </a:extLst>
            </p:cNvPr>
            <p:cNvSpPr>
              <a:spLocks noChangeArrowheads="1"/>
            </p:cNvSpPr>
            <p:nvPr/>
          </p:nvSpPr>
          <p:spPr bwMode="auto">
            <a:xfrm>
              <a:off x="7290"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131413"/>
                  </a:solidFill>
                  <a:effectLst/>
                  <a:latin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7" name="Rectangle 151">
              <a:extLst>
                <a:ext uri="{FF2B5EF4-FFF2-40B4-BE49-F238E27FC236}">
                  <a16:creationId xmlns:a16="http://schemas.microsoft.com/office/drawing/2014/main" id="{98EC683E-A2E0-42B8-B915-6CC551960CE4}"/>
                </a:ext>
              </a:extLst>
            </p:cNvPr>
            <p:cNvSpPr>
              <a:spLocks noChangeArrowheads="1"/>
            </p:cNvSpPr>
            <p:nvPr/>
          </p:nvSpPr>
          <p:spPr bwMode="auto">
            <a:xfrm>
              <a:off x="7656"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9" name="Rectangle 153">
              <a:extLst>
                <a:ext uri="{FF2B5EF4-FFF2-40B4-BE49-F238E27FC236}">
                  <a16:creationId xmlns:a16="http://schemas.microsoft.com/office/drawing/2014/main" id="{329B31CA-06D2-4C82-9F42-2D52CC32DE98}"/>
                </a:ext>
              </a:extLst>
            </p:cNvPr>
            <p:cNvSpPr>
              <a:spLocks noChangeArrowheads="1"/>
            </p:cNvSpPr>
            <p:nvPr/>
          </p:nvSpPr>
          <p:spPr bwMode="auto">
            <a:xfrm>
              <a:off x="7816" y="4215"/>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0" name="Rectangle 154">
              <a:extLst>
                <a:ext uri="{FF2B5EF4-FFF2-40B4-BE49-F238E27FC236}">
                  <a16:creationId xmlns:a16="http://schemas.microsoft.com/office/drawing/2014/main" id="{A756BFD3-C720-4C76-BC14-6D9DB3B86DDD}"/>
                </a:ext>
              </a:extLst>
            </p:cNvPr>
            <p:cNvSpPr>
              <a:spLocks noChangeArrowheads="1"/>
            </p:cNvSpPr>
            <p:nvPr/>
          </p:nvSpPr>
          <p:spPr bwMode="auto">
            <a:xfrm>
              <a:off x="7829" y="4215"/>
              <a:ext cx="2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131413"/>
                  </a:solidFill>
                  <a:effectLst/>
                  <a:latin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1" name="Rectangle 155">
              <a:extLst>
                <a:ext uri="{FF2B5EF4-FFF2-40B4-BE49-F238E27FC236}">
                  <a16:creationId xmlns:a16="http://schemas.microsoft.com/office/drawing/2014/main" id="{3CD5DC4E-8534-43A2-9C94-4376C8237290}"/>
                </a:ext>
              </a:extLst>
            </p:cNvPr>
            <p:cNvSpPr>
              <a:spLocks noChangeArrowheads="1"/>
            </p:cNvSpPr>
            <p:nvPr/>
          </p:nvSpPr>
          <p:spPr bwMode="auto">
            <a:xfrm>
              <a:off x="3616" y="433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2" name="Rectangle 156">
              <a:extLst>
                <a:ext uri="{FF2B5EF4-FFF2-40B4-BE49-F238E27FC236}">
                  <a16:creationId xmlns:a16="http://schemas.microsoft.com/office/drawing/2014/main" id="{60F7542E-369A-4CE1-AD33-729D22082858}"/>
                </a:ext>
              </a:extLst>
            </p:cNvPr>
            <p:cNvSpPr>
              <a:spLocks noChangeArrowheads="1"/>
            </p:cNvSpPr>
            <p:nvPr/>
          </p:nvSpPr>
          <p:spPr bwMode="auto">
            <a:xfrm>
              <a:off x="3804" y="4332"/>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131413"/>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3" name="Rectangle 157">
              <a:extLst>
                <a:ext uri="{FF2B5EF4-FFF2-40B4-BE49-F238E27FC236}">
                  <a16:creationId xmlns:a16="http://schemas.microsoft.com/office/drawing/2014/main" id="{454A8A47-31B4-4ABF-B837-6C5CF7C25CB5}"/>
                </a:ext>
              </a:extLst>
            </p:cNvPr>
            <p:cNvSpPr>
              <a:spLocks noChangeArrowheads="1"/>
            </p:cNvSpPr>
            <p:nvPr/>
          </p:nvSpPr>
          <p:spPr bwMode="auto">
            <a:xfrm>
              <a:off x="3836" y="433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4" name="Rectangle 158">
              <a:extLst>
                <a:ext uri="{FF2B5EF4-FFF2-40B4-BE49-F238E27FC236}">
                  <a16:creationId xmlns:a16="http://schemas.microsoft.com/office/drawing/2014/main" id="{9617BD5A-0B3D-4E1B-9073-4C179F628BCD}"/>
                </a:ext>
              </a:extLst>
            </p:cNvPr>
            <p:cNvSpPr>
              <a:spLocks noChangeArrowheads="1"/>
            </p:cNvSpPr>
            <p:nvPr/>
          </p:nvSpPr>
          <p:spPr bwMode="auto">
            <a:xfrm>
              <a:off x="4239" y="4332"/>
              <a:ext cx="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fontAlgn="base">
                <a:spcBef>
                  <a:spcPct val="0"/>
                </a:spcBef>
                <a:spcAft>
                  <a:spcPct val="0"/>
                </a:spcAft>
                <a:defRPr>
                  <a:solidFill>
                    <a:schemeClr val="tx1"/>
                  </a:solidFill>
                  <a:latin typeface="Arial" panose="020B0604020202020204" pitchFamily="34" charset="0"/>
                </a:defRPr>
              </a:lvl1pPr>
              <a:lvl2pPr marL="457200" algn="l" eaLnBrk="0" fontAlgn="base">
                <a:spcBef>
                  <a:spcPct val="0"/>
                </a:spcBef>
                <a:spcAft>
                  <a:spcPct val="0"/>
                </a:spcAft>
                <a:defRPr>
                  <a:solidFill>
                    <a:schemeClr val="tx1"/>
                  </a:solidFill>
                  <a:latin typeface="Arial" panose="020B0604020202020204" pitchFamily="34" charset="0"/>
                </a:defRPr>
              </a:lvl2pPr>
              <a:lvl3pPr marL="914400" algn="l" eaLnBrk="0" fontAlgn="base">
                <a:spcBef>
                  <a:spcPct val="0"/>
                </a:spcBef>
                <a:spcAft>
                  <a:spcPct val="0"/>
                </a:spcAft>
                <a:defRPr>
                  <a:solidFill>
                    <a:schemeClr val="tx1"/>
                  </a:solidFill>
                  <a:latin typeface="Arial" panose="020B0604020202020204" pitchFamily="34" charset="0"/>
                </a:defRPr>
              </a:lvl3pPr>
              <a:lvl4pPr marL="1371600" algn="l" eaLnBrk="0" fontAlgn="base">
                <a:spcBef>
                  <a:spcPct val="0"/>
                </a:spcBef>
                <a:spcAft>
                  <a:spcPct val="0"/>
                </a:spcAft>
                <a:defRPr>
                  <a:solidFill>
                    <a:schemeClr val="tx1"/>
                  </a:solidFill>
                  <a:latin typeface="Arial" panose="020B0604020202020204" pitchFamily="34" charset="0"/>
                </a:defRPr>
              </a:lvl4pPr>
              <a:lvl5pPr marL="1828800" algn="l" eaLnBrk="0" fontAlgn="base">
                <a:spcBef>
                  <a:spcPct val="0"/>
                </a:spcBef>
                <a:spcAft>
                  <a:spcPct val="0"/>
                </a:spcAft>
                <a:defRPr>
                  <a:solidFill>
                    <a:schemeClr val="tx1"/>
                  </a:solidFill>
                  <a:latin typeface="Arial" panose="020B0604020202020204" pitchFamily="34" charset="0"/>
                </a:defRPr>
              </a:lvl5pPr>
              <a:lvl6pPr marL="2286000" algn="l" eaLnBrk="0" fontAlgn="base">
                <a:spcBef>
                  <a:spcPct val="0"/>
                </a:spcBef>
                <a:spcAft>
                  <a:spcPct val="0"/>
                </a:spcAft>
                <a:defRPr>
                  <a:solidFill>
                    <a:schemeClr val="tx1"/>
                  </a:solidFill>
                  <a:latin typeface="Arial" panose="020B0604020202020204" pitchFamily="34" charset="0"/>
                </a:defRPr>
              </a:lvl6pPr>
              <a:lvl7pPr marL="2743200" algn="l" eaLnBrk="0" fontAlgn="base">
                <a:spcBef>
                  <a:spcPct val="0"/>
                </a:spcBef>
                <a:spcAft>
                  <a:spcPct val="0"/>
                </a:spcAft>
                <a:defRPr>
                  <a:solidFill>
                    <a:schemeClr val="tx1"/>
                  </a:solidFill>
                  <a:latin typeface="Arial" panose="020B0604020202020204" pitchFamily="34" charset="0"/>
                </a:defRPr>
              </a:lvl7pPr>
              <a:lvl8pPr marL="3200400" algn="l" eaLnBrk="0" fontAlgn="base">
                <a:spcBef>
                  <a:spcPct val="0"/>
                </a:spcBef>
                <a:spcAft>
                  <a:spcPct val="0"/>
                </a:spcAft>
                <a:defRPr>
                  <a:solidFill>
                    <a:schemeClr val="tx1"/>
                  </a:solidFill>
                  <a:latin typeface="Arial" panose="020B0604020202020204" pitchFamily="34" charset="0"/>
                </a:defRPr>
              </a:lvl8pPr>
              <a:lvl9pPr marL="3657600" algn="l"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5" name="Line 159">
              <a:extLst>
                <a:ext uri="{FF2B5EF4-FFF2-40B4-BE49-F238E27FC236}">
                  <a16:creationId xmlns:a16="http://schemas.microsoft.com/office/drawing/2014/main" id="{F0E8C9D5-1D13-46D6-80DF-9EBA51A4FBE2}"/>
                </a:ext>
              </a:extLst>
            </p:cNvPr>
            <p:cNvSpPr>
              <a:spLocks noChangeShapeType="1"/>
            </p:cNvSpPr>
            <p:nvPr/>
          </p:nvSpPr>
          <p:spPr bwMode="auto">
            <a:xfrm>
              <a:off x="3620" y="1250"/>
              <a:ext cx="4381" cy="0"/>
            </a:xfrm>
            <a:prstGeom prst="line">
              <a:avLst/>
            </a:prstGeom>
            <a:noFill/>
            <a:ln w="9525" cap="flat">
              <a:solidFill>
                <a:srgbClr val="131413"/>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6" name="Line 160">
              <a:extLst>
                <a:ext uri="{FF2B5EF4-FFF2-40B4-BE49-F238E27FC236}">
                  <a16:creationId xmlns:a16="http://schemas.microsoft.com/office/drawing/2014/main" id="{936C3915-90F8-4CFC-B045-63855B005319}"/>
                </a:ext>
              </a:extLst>
            </p:cNvPr>
            <p:cNvSpPr>
              <a:spLocks noChangeShapeType="1"/>
            </p:cNvSpPr>
            <p:nvPr/>
          </p:nvSpPr>
          <p:spPr bwMode="auto">
            <a:xfrm>
              <a:off x="3614" y="4147"/>
              <a:ext cx="4381" cy="0"/>
            </a:xfrm>
            <a:prstGeom prst="line">
              <a:avLst/>
            </a:prstGeom>
            <a:noFill/>
            <a:ln w="9525" cap="flat">
              <a:solidFill>
                <a:srgbClr val="131413"/>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 name="Line 161">
              <a:extLst>
                <a:ext uri="{FF2B5EF4-FFF2-40B4-BE49-F238E27FC236}">
                  <a16:creationId xmlns:a16="http://schemas.microsoft.com/office/drawing/2014/main" id="{DF535B83-DC3E-4B7C-891A-65A017AD63CF}"/>
                </a:ext>
              </a:extLst>
            </p:cNvPr>
            <p:cNvSpPr>
              <a:spLocks noChangeShapeType="1"/>
            </p:cNvSpPr>
            <p:nvPr/>
          </p:nvSpPr>
          <p:spPr bwMode="auto">
            <a:xfrm>
              <a:off x="3614" y="1615"/>
              <a:ext cx="3165" cy="0"/>
            </a:xfrm>
            <a:prstGeom prst="line">
              <a:avLst/>
            </a:prstGeom>
            <a:noFill/>
            <a:ln w="20638" cap="flat">
              <a:solidFill>
                <a:srgbClr val="131413"/>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 name="Line 162">
              <a:extLst>
                <a:ext uri="{FF2B5EF4-FFF2-40B4-BE49-F238E27FC236}">
                  <a16:creationId xmlns:a16="http://schemas.microsoft.com/office/drawing/2014/main" id="{1A4CB13B-9A98-46FF-82BA-1D0AD17E6C60}"/>
                </a:ext>
              </a:extLst>
            </p:cNvPr>
            <p:cNvSpPr>
              <a:spLocks noChangeShapeType="1"/>
            </p:cNvSpPr>
            <p:nvPr/>
          </p:nvSpPr>
          <p:spPr bwMode="auto">
            <a:xfrm>
              <a:off x="6779" y="1615"/>
              <a:ext cx="1216" cy="0"/>
            </a:xfrm>
            <a:prstGeom prst="line">
              <a:avLst/>
            </a:prstGeom>
            <a:noFill/>
            <a:ln w="20638" cap="flat">
              <a:solidFill>
                <a:srgbClr val="131413"/>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819576068"/>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322</TotalTime>
  <Words>503</Words>
  <Application>Microsoft Office PowerPoint</Application>
  <PresentationFormat>Custom</PresentationFormat>
  <Paragraphs>136</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Helvetica</vt:lpstr>
      <vt:lpstr>Helvetica Light</vt:lpstr>
      <vt:lpstr>Helvetica Neue</vt:lpstr>
      <vt:lpstr>Lucida Sans</vt:lpstr>
      <vt:lpstr>Times</vt:lpstr>
      <vt:lpstr>Times New Roman</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Fisher-Vanden</dc:creator>
  <cp:lastModifiedBy>Shim, Edward</cp:lastModifiedBy>
  <cp:revision>22</cp:revision>
  <dcterms:modified xsi:type="dcterms:W3CDTF">2019-07-04T18:35:23Z</dcterms:modified>
</cp:coreProperties>
</file>