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5"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19" d="100"/>
          <a:sy n="119" d="100"/>
        </p:scale>
        <p:origin x="1888"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3/25/20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a:p>
        </p:txBody>
      </p:sp>
    </p:spTree>
    <p:extLst>
      <p:ext uri="{BB962C8B-B14F-4D97-AF65-F5344CB8AC3E}">
        <p14:creationId xmlns:p14="http://schemas.microsoft.com/office/powerpoint/2010/main" val="2707859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Wanda says that this is a general slide with no </a:t>
            </a:r>
            <a:r>
              <a:rPr lang="en-US"/>
              <a:t>specific reference</a:t>
            </a:r>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a:p>
        </p:txBody>
      </p:sp>
    </p:spTree>
    <p:extLst>
      <p:ext uri="{BB962C8B-B14F-4D97-AF65-F5344CB8AC3E}">
        <p14:creationId xmlns:p14="http://schemas.microsoft.com/office/powerpoint/2010/main" val="1231563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3/25/20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3/25/20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3/25/20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3/25/20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3/25/20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3/25/20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3/25/20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3/25/20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171451" y="132536"/>
            <a:ext cx="6210300" cy="461665"/>
          </a:xfrm>
          <a:prstGeom prst="rect">
            <a:avLst/>
          </a:prstGeom>
          <a:noFill/>
        </p:spPr>
        <p:txBody>
          <a:bodyPr wrap="square">
            <a:spAutoFit/>
          </a:bodyPr>
          <a:lstStyle/>
          <a:p>
            <a:pPr>
              <a:defRPr/>
            </a:pPr>
            <a:r>
              <a:rPr lang="en-US" sz="2400" b="1" dirty="0"/>
              <a:t>For now, river deltas gain land worldwide </a:t>
            </a:r>
          </a:p>
        </p:txBody>
      </p:sp>
      <p:cxnSp>
        <p:nvCxnSpPr>
          <p:cNvPr id="10" name="Straight Connector 9"/>
          <p:cNvCxnSpPr/>
          <p:nvPr/>
        </p:nvCxnSpPr>
        <p:spPr>
          <a:xfrm>
            <a:off x="228600" y="3429000"/>
            <a:ext cx="89154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3633" y="700654"/>
            <a:ext cx="5466118" cy="1138773"/>
          </a:xfrm>
          <a:prstGeom prst="rect">
            <a:avLst/>
          </a:prstGeom>
          <a:noFill/>
        </p:spPr>
        <p:txBody>
          <a:bodyPr wrap="square" rtlCol="0">
            <a:spAutoFit/>
          </a:bodyPr>
          <a:lstStyle/>
          <a:p>
            <a:r>
              <a:rPr lang="en-US" sz="2000" u="sng" dirty="0"/>
              <a:t>Objective</a:t>
            </a:r>
            <a:endParaRPr lang="en-US" sz="2000" dirty="0"/>
          </a:p>
          <a:p>
            <a:r>
              <a:rPr lang="en-US" sz="1600" dirty="0"/>
              <a:t>Conduct a global survey of river deltas to quantify land gains and losses as a function of the dominant controls on the delta morphologies (rivers, waves, and tides).</a:t>
            </a:r>
          </a:p>
        </p:txBody>
      </p:sp>
      <p:sp>
        <p:nvSpPr>
          <p:cNvPr id="19" name="TextBox 18"/>
          <p:cNvSpPr txBox="1"/>
          <p:nvPr/>
        </p:nvSpPr>
        <p:spPr>
          <a:xfrm>
            <a:off x="153633" y="1945880"/>
            <a:ext cx="5438215" cy="2431435"/>
          </a:xfrm>
          <a:prstGeom prst="rect">
            <a:avLst/>
          </a:prstGeom>
          <a:noFill/>
        </p:spPr>
        <p:txBody>
          <a:bodyPr wrap="square" rtlCol="0">
            <a:spAutoFit/>
          </a:bodyPr>
          <a:lstStyle/>
          <a:p>
            <a:r>
              <a:rPr lang="en-US" sz="2000" u="sng" dirty="0"/>
              <a:t>Research</a:t>
            </a:r>
          </a:p>
          <a:p>
            <a:r>
              <a:rPr lang="en-US" sz="1600" dirty="0"/>
              <a:t>Predict delta morphology for conditions that resemble a world without substantial human impact on the fluvial sediment supply. Then compare these predictions to the delta morphology that is expected on the basis of recent modifications to sediment fluxes due to both deforestation and river damming.</a:t>
            </a:r>
          </a:p>
          <a:p>
            <a:endParaRPr lang="en-US" dirty="0"/>
          </a:p>
          <a:p>
            <a:endParaRPr lang="en-US" dirty="0"/>
          </a:p>
        </p:txBody>
      </p:sp>
      <p:sp>
        <p:nvSpPr>
          <p:cNvPr id="20" name="TextBox 19"/>
          <p:cNvSpPr txBox="1"/>
          <p:nvPr/>
        </p:nvSpPr>
        <p:spPr>
          <a:xfrm>
            <a:off x="153633" y="3882615"/>
            <a:ext cx="5438215" cy="1877437"/>
          </a:xfrm>
          <a:prstGeom prst="rect">
            <a:avLst/>
          </a:prstGeom>
          <a:noFill/>
        </p:spPr>
        <p:txBody>
          <a:bodyPr wrap="square" rtlCol="0">
            <a:spAutoFit/>
          </a:bodyPr>
          <a:lstStyle/>
          <a:p>
            <a:r>
              <a:rPr lang="en-US" sz="2000" u="sng" dirty="0"/>
              <a:t>Impact</a:t>
            </a:r>
          </a:p>
          <a:p>
            <a:r>
              <a:rPr lang="en-US" sz="1600" dirty="0"/>
              <a:t>Despite sea-level rise, deltas have experienced a net gain of approximately 54 km</a:t>
            </a:r>
            <a:r>
              <a:rPr lang="en-US" sz="1600" baseline="30000" dirty="0"/>
              <a:t>2</a:t>
            </a:r>
            <a:r>
              <a:rPr lang="en-US" sz="1600" dirty="0"/>
              <a:t> per year. Humans were found to have made a significant contribution to these changes, with 25% of delta growth attributable to changes in sediment flux as a result of deforestation. However, 970 deltas had their sediment supply reduced by over 50% as a result of damming.</a:t>
            </a:r>
          </a:p>
        </p:txBody>
      </p:sp>
      <p:sp>
        <p:nvSpPr>
          <p:cNvPr id="12" name="TextBox 11"/>
          <p:cNvSpPr txBox="1"/>
          <p:nvPr/>
        </p:nvSpPr>
        <p:spPr>
          <a:xfrm>
            <a:off x="119230" y="5999202"/>
            <a:ext cx="5257800" cy="55399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GB" sz="1000" b="1" dirty="0"/>
              <a:t>Reference: </a:t>
            </a:r>
            <a:r>
              <a:rPr lang="en-US" sz="1000" dirty="0" err="1"/>
              <a:t>Nienhuis</a:t>
            </a:r>
            <a:r>
              <a:rPr lang="en-US" sz="1000" dirty="0"/>
              <a:t>, J. H., Ashton, A. D., Edmonds, D. A., </a:t>
            </a:r>
            <a:r>
              <a:rPr lang="en-US" sz="1000" dirty="0" err="1"/>
              <a:t>Hoitink</a:t>
            </a:r>
            <a:r>
              <a:rPr lang="en-US" sz="1000" dirty="0"/>
              <a:t>, A. J. F., </a:t>
            </a:r>
            <a:r>
              <a:rPr lang="en-US" sz="1000" dirty="0" err="1"/>
              <a:t>Kettner</a:t>
            </a:r>
            <a:r>
              <a:rPr lang="en-US" sz="1000" dirty="0"/>
              <a:t>, A. J., Rowland, J. C., &amp; </a:t>
            </a:r>
            <a:r>
              <a:rPr lang="en-US" sz="1000" dirty="0" err="1"/>
              <a:t>Tornqvist</a:t>
            </a:r>
            <a:r>
              <a:rPr lang="en-US" sz="1000" dirty="0"/>
              <a:t>, T. E. (2020). Global-scale human impact on delta morphology has led to net land area gain. </a:t>
            </a:r>
            <a:r>
              <a:rPr lang="en-US" sz="1000" i="1" dirty="0"/>
              <a:t>Nature</a:t>
            </a:r>
            <a:r>
              <a:rPr lang="en-US" sz="1000" dirty="0"/>
              <a:t>, </a:t>
            </a:r>
            <a:r>
              <a:rPr lang="en-US" sz="1000" i="1" dirty="0"/>
              <a:t>1</a:t>
            </a:r>
            <a:r>
              <a:rPr lang="en-US" sz="1000" dirty="0"/>
              <a:t>(January 2019). https://</a:t>
            </a:r>
            <a:r>
              <a:rPr lang="en-US" sz="1000" dirty="0" err="1"/>
              <a:t>doi.org</a:t>
            </a:r>
            <a:r>
              <a:rPr lang="en-US" sz="1000" dirty="0"/>
              <a:t>/10.1038/s41586-019-1905-9.</a:t>
            </a:r>
          </a:p>
        </p:txBody>
      </p:sp>
      <p:pic>
        <p:nvPicPr>
          <p:cNvPr id="2" name="Picture 1">
            <a:extLst>
              <a:ext uri="{FF2B5EF4-FFF2-40B4-BE49-F238E27FC236}">
                <a16:creationId xmlns:a16="http://schemas.microsoft.com/office/drawing/2014/main" id="{E5EE8C0D-BB80-CF47-9908-27EC475D01C4}"/>
              </a:ext>
            </a:extLst>
          </p:cNvPr>
          <p:cNvPicPr>
            <a:picLocks noChangeAspect="1"/>
          </p:cNvPicPr>
          <p:nvPr/>
        </p:nvPicPr>
        <p:blipFill>
          <a:blip r:embed="rId3"/>
          <a:stretch>
            <a:fillRect/>
          </a:stretch>
        </p:blipFill>
        <p:spPr>
          <a:xfrm>
            <a:off x="5943600" y="140586"/>
            <a:ext cx="2971800" cy="5029200"/>
          </a:xfrm>
          <a:prstGeom prst="rect">
            <a:avLst/>
          </a:prstGeom>
        </p:spPr>
      </p:pic>
      <p:sp>
        <p:nvSpPr>
          <p:cNvPr id="6" name="Rectangle 5">
            <a:extLst>
              <a:ext uri="{FF2B5EF4-FFF2-40B4-BE49-F238E27FC236}">
                <a16:creationId xmlns:a16="http://schemas.microsoft.com/office/drawing/2014/main" id="{3C5DA890-FF70-AB43-A0C2-A2752EBBB643}"/>
              </a:ext>
            </a:extLst>
          </p:cNvPr>
          <p:cNvSpPr/>
          <p:nvPr/>
        </p:nvSpPr>
        <p:spPr>
          <a:xfrm>
            <a:off x="5619751" y="5202958"/>
            <a:ext cx="3524249" cy="1384995"/>
          </a:xfrm>
          <a:prstGeom prst="rect">
            <a:avLst/>
          </a:prstGeom>
        </p:spPr>
        <p:txBody>
          <a:bodyPr wrap="square">
            <a:spAutoFit/>
          </a:bodyPr>
          <a:lstStyle/>
          <a:p>
            <a:r>
              <a:rPr lang="en-US" sz="1200" b="1" dirty="0">
                <a:solidFill>
                  <a:schemeClr val="tx2">
                    <a:lumMod val="75000"/>
                  </a:schemeClr>
                </a:solidFill>
                <a:ea typeface="Calibri" panose="020F0502020204030204" pitchFamily="34" charset="0"/>
              </a:rPr>
              <a:t>Predicted delta morphologic change from pristine to future equilibrium conditions</a:t>
            </a:r>
            <a:r>
              <a:rPr lang="en-US" sz="1200" dirty="0">
                <a:solidFill>
                  <a:schemeClr val="tx2">
                    <a:lumMod val="75000"/>
                  </a:schemeClr>
                </a:solidFill>
                <a:ea typeface="Calibri" panose="020F0502020204030204" pitchFamily="34" charset="0"/>
              </a:rPr>
              <a:t>. </a:t>
            </a:r>
            <a:r>
              <a:rPr lang="en-US" sz="1200" b="1" dirty="0">
                <a:solidFill>
                  <a:schemeClr val="tx2">
                    <a:lumMod val="75000"/>
                  </a:schemeClr>
                </a:solidFill>
                <a:ea typeface="Calibri" panose="020F0502020204030204" pitchFamily="34" charset="0"/>
              </a:rPr>
              <a:t>a</a:t>
            </a:r>
            <a:r>
              <a:rPr lang="en-US" sz="1200" dirty="0">
                <a:solidFill>
                  <a:schemeClr val="tx2">
                    <a:lumMod val="75000"/>
                  </a:schemeClr>
                </a:solidFill>
                <a:ea typeface="Calibri" panose="020F0502020204030204" pitchFamily="34" charset="0"/>
              </a:rPr>
              <a:t>, Arrows indicate the direction and magnitude of the predicted change. </a:t>
            </a:r>
            <a:r>
              <a:rPr lang="en-US" sz="1200" dirty="0" err="1">
                <a:solidFill>
                  <a:schemeClr val="tx2">
                    <a:lumMod val="75000"/>
                  </a:schemeClr>
                </a:solidFill>
                <a:ea typeface="Calibri" panose="020F0502020204030204" pitchFamily="34" charset="0"/>
              </a:rPr>
              <a:t>Colour</a:t>
            </a:r>
            <a:r>
              <a:rPr lang="en-US" sz="1200" dirty="0">
                <a:solidFill>
                  <a:schemeClr val="tx2">
                    <a:lumMod val="75000"/>
                  </a:schemeClr>
                </a:solidFill>
                <a:ea typeface="Calibri" panose="020F0502020204030204" pitchFamily="34" charset="0"/>
              </a:rPr>
              <a:t> and thickness indicate the pristine fluvial sediment flux. </a:t>
            </a:r>
            <a:r>
              <a:rPr lang="en-US" sz="1200" b="1" dirty="0">
                <a:solidFill>
                  <a:schemeClr val="tx2">
                    <a:lumMod val="75000"/>
                  </a:schemeClr>
                </a:solidFill>
                <a:ea typeface="Calibri" panose="020F0502020204030204" pitchFamily="34" charset="0"/>
              </a:rPr>
              <a:t>b</a:t>
            </a:r>
            <a:r>
              <a:rPr lang="en-US" sz="1200" dirty="0">
                <a:solidFill>
                  <a:schemeClr val="tx2">
                    <a:lumMod val="75000"/>
                  </a:schemeClr>
                </a:solidFill>
                <a:ea typeface="Calibri" panose="020F0502020204030204" pitchFamily="34" charset="0"/>
              </a:rPr>
              <a:t>, Predicted anthropogenically driven morphologic change for a selection of well-known deltas. </a:t>
            </a:r>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299</Words>
  <Application>Microsoft Macintosh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Joel Rowland</cp:lastModifiedBy>
  <cp:revision>63</cp:revision>
  <dcterms:created xsi:type="dcterms:W3CDTF">2010-09-02T17:02:09Z</dcterms:created>
  <dcterms:modified xsi:type="dcterms:W3CDTF">2020-03-25T21:02:56Z</dcterms:modified>
</cp:coreProperties>
</file>