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ungul Lee" initials="" lastIdx="0" clrIdx="0"/>
  <p:cmAuthor id="1" name="Henry Chen" initials="HC" lastIdx="1" clrIdx="1"/>
  <p:cmAuthor id="2" name="Benjamin Grandey" initials=""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068" autoAdjust="0"/>
  </p:normalViewPr>
  <p:slideViewPr>
    <p:cSldViewPr snapToGrid="0">
      <p:cViewPr varScale="1">
        <p:scale>
          <a:sx n="128" d="100"/>
          <a:sy n="128" d="100"/>
        </p:scale>
        <p:origin x="269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3648"/>
            <a:ext cx="9144000" cy="748862"/>
          </a:xfrm>
          <a:prstGeom prst="rect">
            <a:avLst/>
          </a:prstGeom>
        </p:spPr>
        <p:txBody>
          <a:bodyPr/>
          <a:lstStyle>
            <a:lvl1pP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90600" y="1905000"/>
            <a:ext cx="6400800" cy="1752600"/>
          </a:xfrm>
          <a:prstGeom prst="rect">
            <a:avLst/>
          </a:prstGeom>
        </p:spPr>
        <p:txBody>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Text Placeholder 3"/>
          <p:cNvSpPr>
            <a:spLocks noGrp="1"/>
          </p:cNvSpPr>
          <p:nvPr>
            <p:ph type="body" sz="half" idx="2"/>
          </p:nvPr>
        </p:nvSpPr>
        <p:spPr>
          <a:xfrm>
            <a:off x="2514600" y="3962400"/>
            <a:ext cx="1828800" cy="2286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5051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7D921553-AB35-4C80-B778-5B6C6508EDD4}" type="slidenum">
              <a:rPr lang="en-US">
                <a:solidFill>
                  <a:srgbClr val="002D62"/>
                </a:solidFill>
              </a:rPr>
              <a:pPr>
                <a:defRPr/>
              </a:pPr>
              <a:t>‹#›</a:t>
            </a:fld>
            <a:endParaRPr lang="en-US">
              <a:solidFill>
                <a:srgbClr val="002D62"/>
              </a:solidFill>
            </a:endParaRPr>
          </a:p>
        </p:txBody>
      </p:sp>
    </p:spTree>
    <p:extLst>
      <p:ext uri="{BB962C8B-B14F-4D97-AF65-F5344CB8AC3E}">
        <p14:creationId xmlns:p14="http://schemas.microsoft.com/office/powerpoint/2010/main" val="734599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9204"/>
            <a:ext cx="9144000" cy="838200"/>
          </a:xfrm>
          <a:prstGeom prst="rect">
            <a:avLst/>
          </a:prstGeom>
          <a:gradFill>
            <a:gsLst>
              <a:gs pos="94000">
                <a:schemeClr val="tx1"/>
              </a:gs>
              <a:gs pos="100000">
                <a:schemeClr val="bg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016769"/>
            <a:ext cx="838200" cy="776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4" name="Rectangle 13"/>
          <p:cNvSpPr/>
          <p:nvPr/>
        </p:nvSpPr>
        <p:spPr>
          <a:xfrm rot="10800000" flipV="1">
            <a:off x="847725" y="6644504"/>
            <a:ext cx="8001000" cy="36576"/>
          </a:xfrm>
          <a:prstGeom prst="rect">
            <a:avLst/>
          </a:prstGeom>
          <a:gradFill flip="none" rotWithShape="1">
            <a:gsLst>
              <a:gs pos="66000">
                <a:schemeClr val="accent1"/>
              </a:gs>
              <a:gs pos="1000">
                <a:schemeClr val="tx1"/>
              </a:gs>
              <a:gs pos="0">
                <a:schemeClr val="tx1"/>
              </a:gs>
              <a:gs pos="100000">
                <a:schemeClr val="bg1">
                  <a:lumMod val="100000"/>
                </a:schemeClr>
              </a:gs>
              <a:gs pos="100000">
                <a:schemeClr val="accent1">
                  <a:tint val="23500"/>
                  <a:satMod val="1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62"/>
              </a:solidFill>
            </a:endParaRPr>
          </a:p>
        </p:txBody>
      </p:sp>
      <p:sp>
        <p:nvSpPr>
          <p:cNvPr id="5" name="TextBox 4"/>
          <p:cNvSpPr txBox="1"/>
          <p:nvPr/>
        </p:nvSpPr>
        <p:spPr>
          <a:xfrm>
            <a:off x="76200" y="6644504"/>
            <a:ext cx="9144000" cy="246221"/>
          </a:xfrm>
          <a:prstGeom prst="rect">
            <a:avLst/>
          </a:prstGeom>
          <a:noFill/>
        </p:spPr>
        <p:txBody>
          <a:bodyPr wrap="square" rtlCol="0">
            <a:spAutoFit/>
          </a:bodyPr>
          <a:lstStyle/>
          <a:p>
            <a:pPr algn="ctr"/>
            <a:r>
              <a:rPr lang="en-US" sz="1000" dirty="0">
                <a:solidFill>
                  <a:srgbClr val="006325"/>
                </a:solidFill>
              </a:rPr>
              <a:t>http://</a:t>
            </a:r>
            <a:r>
              <a:rPr lang="en-US" sz="1000" dirty="0">
                <a:solidFill>
                  <a:srgbClr val="006325"/>
                </a:solidFill>
                <a:ea typeface="Verdana" pitchFamily="34" charset="0"/>
                <a:cs typeface="Verdana" pitchFamily="34" charset="0"/>
              </a:rPr>
              <a:t>globalchange.mit.edu</a:t>
            </a:r>
            <a:r>
              <a:rPr lang="en-US" sz="1000" dirty="0">
                <a:solidFill>
                  <a:srgbClr val="006325"/>
                </a:solidFill>
              </a:rPr>
              <a:t>/ </a:t>
            </a:r>
          </a:p>
        </p:txBody>
      </p:sp>
    </p:spTree>
    <p:extLst>
      <p:ext uri="{BB962C8B-B14F-4D97-AF65-F5344CB8AC3E}">
        <p14:creationId xmlns:p14="http://schemas.microsoft.com/office/powerpoint/2010/main" val="35838520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75395" y="0"/>
            <a:ext cx="8610600" cy="721894"/>
          </a:xfrm>
        </p:spPr>
        <p:txBody>
          <a:bodyPr/>
          <a:lstStyle/>
          <a:p>
            <a:r>
              <a:rPr lang="en-US" sz="2400" b="1" dirty="0">
                <a:solidFill>
                  <a:schemeClr val="bg2"/>
                </a:solidFill>
              </a:rPr>
              <a:t>Modeling water availability for irrigation in the US</a:t>
            </a:r>
            <a:endParaRPr lang="en-US" sz="2400" dirty="0">
              <a:solidFill>
                <a:schemeClr val="bg2"/>
              </a:solidFill>
            </a:endParaRPr>
          </a:p>
        </p:txBody>
      </p:sp>
      <p:sp>
        <p:nvSpPr>
          <p:cNvPr id="7" name="Rectangle 6"/>
          <p:cNvSpPr/>
          <p:nvPr/>
        </p:nvSpPr>
        <p:spPr>
          <a:xfrm>
            <a:off x="278416" y="655292"/>
            <a:ext cx="3602920" cy="1600438"/>
          </a:xfrm>
          <a:prstGeom prst="rect">
            <a:avLst/>
          </a:prstGeom>
        </p:spPr>
        <p:txBody>
          <a:bodyPr wrap="square">
            <a:spAutoFit/>
          </a:bodyPr>
          <a:lstStyle/>
          <a:p>
            <a:endParaRPr lang="en-US" sz="1400" b="1" dirty="0">
              <a:solidFill>
                <a:srgbClr val="002D62"/>
              </a:solidFill>
              <a:latin typeface="Myriad Pro"/>
            </a:endParaRPr>
          </a:p>
          <a:p>
            <a:r>
              <a:rPr lang="en-US" sz="1400" b="1" dirty="0">
                <a:solidFill>
                  <a:srgbClr val="002D62"/>
                </a:solidFill>
                <a:latin typeface="Myriad Pro"/>
              </a:rPr>
              <a:t>Objective: </a:t>
            </a:r>
            <a:r>
              <a:rPr lang="en-US" sz="1400" dirty="0">
                <a:solidFill>
                  <a:srgbClr val="003300"/>
                </a:solidFill>
                <a:latin typeface="+mj-lt"/>
              </a:rPr>
              <a:t>Incorporate crop-yield reduction and water-resources model into MIT Integrated Global System Modeling framework to assess the interaction of the environment and economic development on water availability for irrigation in the US.</a:t>
            </a:r>
          </a:p>
        </p:txBody>
      </p:sp>
      <p:sp>
        <p:nvSpPr>
          <p:cNvPr id="11" name="Rectangle 10"/>
          <p:cNvSpPr/>
          <p:nvPr/>
        </p:nvSpPr>
        <p:spPr>
          <a:xfrm>
            <a:off x="275395" y="3400305"/>
            <a:ext cx="3352800" cy="2677656"/>
          </a:xfrm>
          <a:prstGeom prst="rect">
            <a:avLst/>
          </a:prstGeom>
        </p:spPr>
        <p:txBody>
          <a:bodyPr wrap="square">
            <a:spAutoFit/>
          </a:bodyPr>
          <a:lstStyle/>
          <a:p>
            <a:endParaRPr lang="en-US" sz="1400" b="1" dirty="0">
              <a:solidFill>
                <a:srgbClr val="002D62"/>
              </a:solidFill>
              <a:latin typeface="Myriad Pro"/>
            </a:endParaRPr>
          </a:p>
          <a:p>
            <a:endParaRPr lang="en-US" sz="1400" b="1" dirty="0">
              <a:solidFill>
                <a:srgbClr val="002D62"/>
              </a:solidFill>
              <a:latin typeface="Myriad Pro"/>
            </a:endParaRPr>
          </a:p>
          <a:p>
            <a:endParaRPr lang="en-US" sz="1400" b="1" dirty="0">
              <a:solidFill>
                <a:srgbClr val="002D62"/>
              </a:solidFill>
              <a:latin typeface="Myriad Pro"/>
            </a:endParaRPr>
          </a:p>
          <a:p>
            <a:r>
              <a:rPr lang="en-US" sz="1400" b="1" dirty="0">
                <a:solidFill>
                  <a:srgbClr val="002D62"/>
                </a:solidFill>
                <a:latin typeface="Myriad Pro"/>
              </a:rPr>
              <a:t>Impact: </a:t>
            </a:r>
            <a:r>
              <a:rPr lang="en-US" sz="1400" dirty="0">
                <a:solidFill>
                  <a:srgbClr val="003300"/>
                </a:solidFill>
                <a:latin typeface="Myriad Pro"/>
              </a:rPr>
              <a:t>The water resource and demand vary regionally in the US.  </a:t>
            </a:r>
            <a:br>
              <a:rPr lang="en-US" sz="1400" dirty="0">
                <a:solidFill>
                  <a:srgbClr val="003300"/>
                </a:solidFill>
                <a:latin typeface="Myriad Pro"/>
              </a:rPr>
            </a:br>
            <a:r>
              <a:rPr lang="en-US" sz="1400" dirty="0">
                <a:solidFill>
                  <a:srgbClr val="003300"/>
                </a:solidFill>
                <a:latin typeface="Myriad Pro"/>
              </a:rPr>
              <a:t>One adaptation to water stress in some regions is relocating crop production to regions with sufficient water availability. The water system in the US is complex and interacts with land use and the broader economy, highlighting the need for an integrated modeling approach.   </a:t>
            </a:r>
            <a:endParaRPr lang="en-US" sz="1400" dirty="0">
              <a:latin typeface="+mj-lt"/>
            </a:endParaRPr>
          </a:p>
        </p:txBody>
      </p:sp>
      <p:sp>
        <p:nvSpPr>
          <p:cNvPr id="13" name="Rectangle 12"/>
          <p:cNvSpPr/>
          <p:nvPr/>
        </p:nvSpPr>
        <p:spPr>
          <a:xfrm>
            <a:off x="275395" y="1824005"/>
            <a:ext cx="3352800" cy="2462213"/>
          </a:xfrm>
          <a:prstGeom prst="rect">
            <a:avLst/>
          </a:prstGeom>
        </p:spPr>
        <p:txBody>
          <a:bodyPr wrap="square">
            <a:spAutoFit/>
          </a:bodyPr>
          <a:lstStyle/>
          <a:p>
            <a:endParaRPr lang="en-US" sz="1400" b="1" dirty="0">
              <a:solidFill>
                <a:srgbClr val="002D62"/>
              </a:solidFill>
              <a:latin typeface="Myriad Pro"/>
            </a:endParaRPr>
          </a:p>
          <a:p>
            <a:endParaRPr lang="en-US" sz="1400" b="1" dirty="0">
              <a:solidFill>
                <a:srgbClr val="002D62"/>
              </a:solidFill>
              <a:latin typeface="Myriad Pro"/>
            </a:endParaRPr>
          </a:p>
          <a:p>
            <a:r>
              <a:rPr lang="en-US" sz="1400" b="1" dirty="0">
                <a:solidFill>
                  <a:srgbClr val="002D62"/>
                </a:solidFill>
                <a:latin typeface="Myriad Pro"/>
              </a:rPr>
              <a:t>Findings</a:t>
            </a:r>
            <a:r>
              <a:rPr lang="en-US" sz="1400" b="1" dirty="0">
                <a:solidFill>
                  <a:srgbClr val="002D62"/>
                </a:solidFill>
                <a:latin typeface="+mj-lt"/>
              </a:rPr>
              <a:t>: </a:t>
            </a:r>
            <a:r>
              <a:rPr lang="en-US" sz="1400" dirty="0">
                <a:solidFill>
                  <a:srgbClr val="003300"/>
                </a:solidFill>
                <a:latin typeface="+mj-lt"/>
              </a:rPr>
              <a:t>Under a business-as-usual earth system scenario, increased water shortages leading to reduced irrigated yields may occur for some US regions and crops. The model development provides a method for assessing these changes more broadly, and eventually linking these results to land-use change.</a:t>
            </a:r>
          </a:p>
          <a:p>
            <a:endParaRPr lang="en-US" sz="1400" dirty="0">
              <a:solidFill>
                <a:srgbClr val="003300"/>
              </a:solidFill>
              <a:latin typeface="+mj-lt"/>
            </a:endParaRPr>
          </a:p>
        </p:txBody>
      </p:sp>
      <p:sp>
        <p:nvSpPr>
          <p:cNvPr id="15" name="Rectangle 14"/>
          <p:cNvSpPr/>
          <p:nvPr/>
        </p:nvSpPr>
        <p:spPr>
          <a:xfrm>
            <a:off x="1066800" y="6170531"/>
            <a:ext cx="5552661" cy="461665"/>
          </a:xfrm>
          <a:prstGeom prst="rect">
            <a:avLst/>
          </a:prstGeom>
          <a:solidFill>
            <a:schemeClr val="tx2"/>
          </a:solidFill>
        </p:spPr>
        <p:txBody>
          <a:bodyPr wrap="square">
            <a:spAutoFit/>
          </a:bodyPr>
          <a:lstStyle/>
          <a:p>
            <a:pPr lvl="0"/>
            <a:r>
              <a:rPr lang="en-US" sz="800" b="1" i="1" dirty="0">
                <a:solidFill>
                  <a:schemeClr val="bg1"/>
                </a:solidFill>
              </a:rPr>
              <a:t>Blanc, E., Caron, J., </a:t>
            </a:r>
            <a:r>
              <a:rPr lang="en-US" sz="800" b="1" i="1" dirty="0" err="1">
                <a:solidFill>
                  <a:schemeClr val="bg1"/>
                </a:solidFill>
              </a:rPr>
              <a:t>Fant</a:t>
            </a:r>
            <a:r>
              <a:rPr lang="en-US" sz="800" b="1" i="1" dirty="0">
                <a:solidFill>
                  <a:schemeClr val="bg1"/>
                </a:solidFill>
              </a:rPr>
              <a:t>, C., &amp; </a:t>
            </a:r>
            <a:r>
              <a:rPr lang="en-US" sz="800" b="1" i="1" dirty="0" err="1">
                <a:solidFill>
                  <a:schemeClr val="bg1"/>
                </a:solidFill>
              </a:rPr>
              <a:t>Monier</a:t>
            </a:r>
            <a:r>
              <a:rPr lang="en-US" sz="800" b="1" i="1" dirty="0">
                <a:solidFill>
                  <a:schemeClr val="bg1"/>
                </a:solidFill>
              </a:rPr>
              <a:t>, E. (2017). Is current irrigation sustainable in the United States? An integrated assessment of climate change impact on water resources and irrigated crop yields. Earth’s Future, 5(8), 877-892. https://</a:t>
            </a:r>
            <a:r>
              <a:rPr lang="en-US" sz="800" b="1" i="1" dirty="0" err="1">
                <a:solidFill>
                  <a:schemeClr val="bg1"/>
                </a:solidFill>
              </a:rPr>
              <a:t>doi.org</a:t>
            </a:r>
            <a:r>
              <a:rPr lang="en-US" sz="800" b="1" i="1" dirty="0">
                <a:solidFill>
                  <a:schemeClr val="bg1"/>
                </a:solidFill>
              </a:rPr>
              <a:t>/10.1002/2016ef000473</a:t>
            </a:r>
          </a:p>
        </p:txBody>
      </p:sp>
      <p:sp>
        <p:nvSpPr>
          <p:cNvPr id="8" name="Rectangle 7"/>
          <p:cNvSpPr/>
          <p:nvPr/>
        </p:nvSpPr>
        <p:spPr>
          <a:xfrm>
            <a:off x="3810000" y="4383489"/>
            <a:ext cx="5201682" cy="1754326"/>
          </a:xfrm>
          <a:prstGeom prst="rect">
            <a:avLst/>
          </a:prstGeom>
        </p:spPr>
        <p:txBody>
          <a:bodyPr wrap="square">
            <a:spAutoFit/>
          </a:bodyPr>
          <a:lstStyle/>
          <a:p>
            <a:endParaRPr lang="en-US" sz="1200" dirty="0"/>
          </a:p>
          <a:p>
            <a:endParaRPr lang="en-US" sz="1200" dirty="0"/>
          </a:p>
          <a:p>
            <a:endParaRPr lang="en-US" sz="1200" dirty="0"/>
          </a:p>
          <a:p>
            <a:r>
              <a:rPr lang="en-US" sz="1200" dirty="0"/>
              <a:t>Under a business-as-usual scenario, the effects of water stress on irrigated yields are reduced for all maize, soybean, sorghum and wheat but increase for cotton and forage. The yield factor is the ratio of actual yield to optimal irrigated yield, considering the amount of water available for irrigation, and typical rates of application. The yield factor falls when there is </a:t>
            </a:r>
            <a:r>
              <a:rPr lang="en-US" sz="1200"/>
              <a:t>insufficient water.</a:t>
            </a:r>
            <a:endParaRPr lang="en-US" sz="1200" dirty="0">
              <a:solidFill>
                <a:srgbClr val="FF0000"/>
              </a:solidFill>
              <a:latin typeface="Arial" panose="020B0604020202020204" pitchFamily="34" charset="0"/>
            </a:endParaRPr>
          </a:p>
        </p:txBody>
      </p:sp>
      <p:pic>
        <p:nvPicPr>
          <p:cNvPr id="2" name="Picture 1"/>
          <p:cNvPicPr>
            <a:picLocks noChangeAspect="1"/>
          </p:cNvPicPr>
          <p:nvPr/>
        </p:nvPicPr>
        <p:blipFill>
          <a:blip r:embed="rId2"/>
          <a:stretch>
            <a:fillRect/>
          </a:stretch>
        </p:blipFill>
        <p:spPr>
          <a:xfrm>
            <a:off x="4216894" y="1018536"/>
            <a:ext cx="4002978" cy="3161558"/>
          </a:xfrm>
          <a:prstGeom prst="rect">
            <a:avLst/>
          </a:prstGeom>
        </p:spPr>
      </p:pic>
      <p:pic>
        <p:nvPicPr>
          <p:cNvPr id="3" name="Picture 2"/>
          <p:cNvPicPr>
            <a:picLocks noChangeAspect="1"/>
          </p:cNvPicPr>
          <p:nvPr/>
        </p:nvPicPr>
        <p:blipFill>
          <a:blip r:embed="rId3"/>
          <a:stretch>
            <a:fillRect/>
          </a:stretch>
        </p:blipFill>
        <p:spPr>
          <a:xfrm>
            <a:off x="4367814" y="4286025"/>
            <a:ext cx="4000257" cy="618484"/>
          </a:xfrm>
          <a:prstGeom prst="rect">
            <a:avLst/>
          </a:prstGeom>
        </p:spPr>
      </p:pic>
    </p:spTree>
    <p:extLst>
      <p:ext uri="{BB962C8B-B14F-4D97-AF65-F5344CB8AC3E}">
        <p14:creationId xmlns:p14="http://schemas.microsoft.com/office/powerpoint/2010/main" val="779773823"/>
      </p:ext>
    </p:extLst>
  </p:cSld>
  <p:clrMapOvr>
    <a:masterClrMapping/>
  </p:clrMapOvr>
</p:sld>
</file>

<file path=ppt/theme/theme1.xml><?xml version="1.0" encoding="utf-8"?>
<a:theme xmlns:a="http://schemas.openxmlformats.org/drawingml/2006/main" name="1_Office Theme">
  <a:themeElements>
    <a:clrScheme name="Joint Program on Global Change Template Colors">
      <a:dk1>
        <a:srgbClr val="002D62"/>
      </a:dk1>
      <a:lt1>
        <a:srgbClr val="FFFFFF"/>
      </a:lt1>
      <a:dk2>
        <a:srgbClr val="006325"/>
      </a:dk2>
      <a:lt2>
        <a:srgbClr val="FFFFFF"/>
      </a:lt2>
      <a:accent1>
        <a:srgbClr val="005288"/>
      </a:accent1>
      <a:accent2>
        <a:srgbClr val="78A22F"/>
      </a:accent2>
      <a:accent3>
        <a:srgbClr val="B30838"/>
      </a:accent3>
      <a:accent4>
        <a:srgbClr val="AB650D"/>
      </a:accent4>
      <a:accent5>
        <a:srgbClr val="F7A51C"/>
      </a:accent5>
      <a:accent6>
        <a:srgbClr val="00958F"/>
      </a:accent6>
      <a:hlink>
        <a:srgbClr val="C7D6EE"/>
      </a:hlink>
      <a:folHlink>
        <a:srgbClr val="999999"/>
      </a:folHlink>
    </a:clrScheme>
    <a:fontScheme name="Joint Program on Global Change Template Fonts">
      <a:majorFont>
        <a:latin typeface="Myriad Pro"/>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18605</TotalTime>
  <Words>231</Words>
  <Application>Microsoft Macintosh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Myriad Pro</vt:lpstr>
      <vt:lpstr>Verdana</vt:lpstr>
      <vt:lpstr>1_Office Theme</vt:lpstr>
      <vt:lpstr>Modeling water availability for irrigation in the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Emissions Leakage</dc:title>
  <dc:creator>Mark Dwortzan</dc:creator>
  <cp:lastModifiedBy>Shim, Edward</cp:lastModifiedBy>
  <cp:revision>336</cp:revision>
  <cp:lastPrinted>2017-04-18T15:49:00Z</cp:lastPrinted>
  <dcterms:created xsi:type="dcterms:W3CDTF">2012-12-03T21:38:29Z</dcterms:created>
  <dcterms:modified xsi:type="dcterms:W3CDTF">2019-07-03T17:34:41Z</dcterms:modified>
</cp:coreProperties>
</file>