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ungul Lee" initials="" lastIdx="0" clrIdx="0"/>
  <p:cmAuthor id="1" name="Henry Chen" initials="HC" lastIdx="1" clrIdx="1"/>
  <p:cmAuthor id="2" name="Benjamin Grandey" initials=""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p:restoredTop sz="98068" autoAdjust="0"/>
  </p:normalViewPr>
  <p:slideViewPr>
    <p:cSldViewPr snapToGrid="0">
      <p:cViewPr varScale="1">
        <p:scale>
          <a:sx n="128" d="100"/>
          <a:sy n="128" d="100"/>
        </p:scale>
        <p:origin x="100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3648"/>
            <a:ext cx="9144000" cy="748862"/>
          </a:xfrm>
          <a:prstGeom prst="rect">
            <a:avLst/>
          </a:prstGeom>
        </p:spPr>
        <p:txBody>
          <a:bodyPr/>
          <a:lstStyle>
            <a:lvl1pP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90600" y="1905000"/>
            <a:ext cx="6400800" cy="1752600"/>
          </a:xfrm>
          <a:prstGeom prst="rect">
            <a:avLst/>
          </a:prstGeom>
        </p:spPr>
        <p:txBody>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Text Placeholder 3"/>
          <p:cNvSpPr>
            <a:spLocks noGrp="1"/>
          </p:cNvSpPr>
          <p:nvPr>
            <p:ph type="body" sz="half" idx="2"/>
          </p:nvPr>
        </p:nvSpPr>
        <p:spPr>
          <a:xfrm>
            <a:off x="2514600" y="3962400"/>
            <a:ext cx="1828800" cy="2286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50516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sldNum" sz="quarter" idx="10"/>
          </p:nvPr>
        </p:nvSpPr>
        <p:spPr>
          <a:xfrm>
            <a:off x="6553200" y="6245225"/>
            <a:ext cx="2133600" cy="476250"/>
          </a:xfrm>
          <a:prstGeom prst="rect">
            <a:avLst/>
          </a:prstGeom>
          <a:ln/>
        </p:spPr>
        <p:txBody>
          <a:bodyPr/>
          <a:lstStyle>
            <a:lvl1pPr>
              <a:defRPr/>
            </a:lvl1pPr>
          </a:lstStyle>
          <a:p>
            <a:pPr>
              <a:defRPr/>
            </a:pPr>
            <a:fld id="{7D921553-AB35-4C80-B778-5B6C6508EDD4}" type="slidenum">
              <a:rPr lang="en-US">
                <a:solidFill>
                  <a:srgbClr val="002D62"/>
                </a:solidFill>
              </a:rPr>
              <a:pPr>
                <a:defRPr/>
              </a:pPr>
              <a:t>‹#›</a:t>
            </a:fld>
            <a:endParaRPr lang="en-US">
              <a:solidFill>
                <a:srgbClr val="002D62"/>
              </a:solidFill>
            </a:endParaRPr>
          </a:p>
        </p:txBody>
      </p:sp>
    </p:spTree>
    <p:extLst>
      <p:ext uri="{BB962C8B-B14F-4D97-AF65-F5344CB8AC3E}">
        <p14:creationId xmlns:p14="http://schemas.microsoft.com/office/powerpoint/2010/main" val="734599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9204"/>
            <a:ext cx="9144000" cy="838200"/>
          </a:xfrm>
          <a:prstGeom prst="rect">
            <a:avLst/>
          </a:prstGeom>
          <a:gradFill>
            <a:gsLst>
              <a:gs pos="94000">
                <a:schemeClr val="tx1"/>
              </a:gs>
              <a:gs pos="100000">
                <a:schemeClr val="bg1"/>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016769"/>
            <a:ext cx="838200" cy="776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 name="Rectangle 13"/>
          <p:cNvSpPr/>
          <p:nvPr/>
        </p:nvSpPr>
        <p:spPr>
          <a:xfrm rot="10800000" flipV="1">
            <a:off x="847725" y="6644504"/>
            <a:ext cx="8001000" cy="36576"/>
          </a:xfrm>
          <a:prstGeom prst="rect">
            <a:avLst/>
          </a:prstGeom>
          <a:gradFill flip="none" rotWithShape="1">
            <a:gsLst>
              <a:gs pos="66000">
                <a:schemeClr val="accent1"/>
              </a:gs>
              <a:gs pos="1000">
                <a:schemeClr val="tx1"/>
              </a:gs>
              <a:gs pos="0">
                <a:schemeClr val="tx1"/>
              </a:gs>
              <a:gs pos="100000">
                <a:schemeClr val="bg1">
                  <a:lumMod val="100000"/>
                </a:schemeClr>
              </a:gs>
              <a:gs pos="100000">
                <a:schemeClr val="accent1">
                  <a:tint val="23500"/>
                  <a:satMod val="1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D62"/>
              </a:solidFill>
            </a:endParaRPr>
          </a:p>
        </p:txBody>
      </p:sp>
      <p:sp>
        <p:nvSpPr>
          <p:cNvPr id="5" name="TextBox 4"/>
          <p:cNvSpPr txBox="1"/>
          <p:nvPr/>
        </p:nvSpPr>
        <p:spPr>
          <a:xfrm>
            <a:off x="76200" y="6644504"/>
            <a:ext cx="9144000" cy="246221"/>
          </a:xfrm>
          <a:prstGeom prst="rect">
            <a:avLst/>
          </a:prstGeom>
          <a:noFill/>
        </p:spPr>
        <p:txBody>
          <a:bodyPr wrap="square" rtlCol="0">
            <a:spAutoFit/>
          </a:bodyPr>
          <a:lstStyle/>
          <a:p>
            <a:pPr algn="ctr"/>
            <a:r>
              <a:rPr lang="en-US" sz="1000" dirty="0">
                <a:solidFill>
                  <a:srgbClr val="006325"/>
                </a:solidFill>
              </a:rPr>
              <a:t>http://</a:t>
            </a:r>
            <a:r>
              <a:rPr lang="en-US" sz="1000" dirty="0">
                <a:solidFill>
                  <a:srgbClr val="006325"/>
                </a:solidFill>
                <a:ea typeface="Verdana" pitchFamily="34" charset="0"/>
                <a:cs typeface="Verdana" pitchFamily="34" charset="0"/>
              </a:rPr>
              <a:t>globalchange.mit.edu</a:t>
            </a:r>
            <a:r>
              <a:rPr lang="en-US" sz="1000" dirty="0">
                <a:solidFill>
                  <a:srgbClr val="006325"/>
                </a:solidFill>
              </a:rPr>
              <a:t>/ </a:t>
            </a:r>
          </a:p>
        </p:txBody>
      </p:sp>
    </p:spTree>
    <p:extLst>
      <p:ext uri="{BB962C8B-B14F-4D97-AF65-F5344CB8AC3E}">
        <p14:creationId xmlns:p14="http://schemas.microsoft.com/office/powerpoint/2010/main" val="358385202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75395" y="0"/>
            <a:ext cx="8610600" cy="721894"/>
          </a:xfrm>
        </p:spPr>
        <p:txBody>
          <a:bodyPr/>
          <a:lstStyle/>
          <a:p>
            <a:r>
              <a:rPr lang="en-US" sz="2400" dirty="0">
                <a:solidFill>
                  <a:schemeClr val="bg1"/>
                </a:solidFill>
              </a:rPr>
              <a:t>New technique improves understanding of changes in the frequency of </a:t>
            </a:r>
            <a:r>
              <a:rPr lang="en-US" sz="2400">
                <a:solidFill>
                  <a:schemeClr val="bg1"/>
                </a:solidFill>
              </a:rPr>
              <a:t>heavy precipitation</a:t>
            </a:r>
            <a:endParaRPr lang="en-US" sz="2400" dirty="0">
              <a:solidFill>
                <a:schemeClr val="bg1"/>
              </a:solidFill>
            </a:endParaRPr>
          </a:p>
        </p:txBody>
      </p:sp>
      <p:sp>
        <p:nvSpPr>
          <p:cNvPr id="7" name="Rectangle 6"/>
          <p:cNvSpPr/>
          <p:nvPr/>
        </p:nvSpPr>
        <p:spPr>
          <a:xfrm>
            <a:off x="243819" y="943032"/>
            <a:ext cx="3455396" cy="1169551"/>
          </a:xfrm>
          <a:prstGeom prst="rect">
            <a:avLst/>
          </a:prstGeom>
        </p:spPr>
        <p:txBody>
          <a:bodyPr wrap="square">
            <a:spAutoFit/>
          </a:bodyPr>
          <a:lstStyle/>
          <a:p>
            <a:r>
              <a:rPr lang="en-US" sz="1400" b="1">
                <a:solidFill>
                  <a:srgbClr val="002D62"/>
                </a:solidFill>
                <a:latin typeface="Myriad Pro"/>
              </a:rPr>
              <a:t>Objective</a:t>
            </a:r>
            <a:r>
              <a:rPr lang="en-US" sz="1400" b="1" dirty="0">
                <a:solidFill>
                  <a:srgbClr val="002D62"/>
                </a:solidFill>
                <a:latin typeface="Myriad Pro"/>
              </a:rPr>
              <a:t>: </a:t>
            </a:r>
            <a:r>
              <a:rPr lang="en-US" sz="1400" dirty="0">
                <a:solidFill>
                  <a:srgbClr val="003300"/>
                </a:solidFill>
                <a:latin typeface="+mj-lt"/>
              </a:rPr>
              <a:t>Develop algorithm to project heavy precipitation events with greater precision than possible with conventional earth system model-simulated precipitation. </a:t>
            </a:r>
          </a:p>
        </p:txBody>
      </p:sp>
      <p:sp>
        <p:nvSpPr>
          <p:cNvPr id="11" name="Rectangle 10"/>
          <p:cNvSpPr/>
          <p:nvPr/>
        </p:nvSpPr>
        <p:spPr>
          <a:xfrm>
            <a:off x="217026" y="3451906"/>
            <a:ext cx="3534605" cy="2462213"/>
          </a:xfrm>
          <a:prstGeom prst="rect">
            <a:avLst/>
          </a:prstGeom>
        </p:spPr>
        <p:txBody>
          <a:bodyPr wrap="square">
            <a:spAutoFit/>
          </a:bodyPr>
          <a:lstStyle/>
          <a:p>
            <a:endParaRPr lang="en-US" sz="1400" b="1" dirty="0">
              <a:solidFill>
                <a:srgbClr val="002D62"/>
              </a:solidFill>
              <a:latin typeface="Myriad Pro"/>
            </a:endParaRPr>
          </a:p>
          <a:p>
            <a:r>
              <a:rPr lang="en-US" sz="1400" b="1" dirty="0">
                <a:solidFill>
                  <a:srgbClr val="002D62"/>
                </a:solidFill>
                <a:latin typeface="Myriad Pro"/>
              </a:rPr>
              <a:t>Impact: </a:t>
            </a:r>
            <a:r>
              <a:rPr lang="en-US" sz="1400" dirty="0">
                <a:solidFill>
                  <a:srgbClr val="003300"/>
                </a:solidFill>
                <a:latin typeface="Myriad Pro"/>
              </a:rPr>
              <a:t>Stronger consensus in projections of extreme events improves assessments of impacts and potential adaptation. More reliable assessments can sharpen public planning, safety measures and infrastructure investment. The algorithm can also diagnose outlying model behavior and needed improvements in model components whose processes determine extreme events.</a:t>
            </a:r>
            <a:endParaRPr lang="en-US" sz="1400" dirty="0">
              <a:latin typeface="+mj-lt"/>
            </a:endParaRPr>
          </a:p>
        </p:txBody>
      </p:sp>
      <p:sp>
        <p:nvSpPr>
          <p:cNvPr id="13" name="Rectangle 12"/>
          <p:cNvSpPr/>
          <p:nvPr/>
        </p:nvSpPr>
        <p:spPr>
          <a:xfrm>
            <a:off x="226755" y="2148769"/>
            <a:ext cx="3437384" cy="1384995"/>
          </a:xfrm>
          <a:prstGeom prst="rect">
            <a:avLst/>
          </a:prstGeom>
        </p:spPr>
        <p:txBody>
          <a:bodyPr wrap="square">
            <a:spAutoFit/>
          </a:bodyPr>
          <a:lstStyle/>
          <a:p>
            <a:r>
              <a:rPr lang="en-US" sz="1400" b="1" dirty="0">
                <a:solidFill>
                  <a:srgbClr val="002D62"/>
                </a:solidFill>
                <a:latin typeface="Myriad Pro"/>
              </a:rPr>
              <a:t>Findings</a:t>
            </a:r>
            <a:r>
              <a:rPr lang="en-US" sz="1400" b="1" dirty="0">
                <a:solidFill>
                  <a:srgbClr val="002D62"/>
                </a:solidFill>
                <a:latin typeface="+mj-lt"/>
              </a:rPr>
              <a:t>: </a:t>
            </a:r>
            <a:r>
              <a:rPr lang="en-US" sz="1400" dirty="0">
                <a:solidFill>
                  <a:srgbClr val="003300"/>
                </a:solidFill>
                <a:latin typeface="+mj-lt"/>
              </a:rPr>
              <a:t>By pinpointing telltale, well-resolved, large-scale atmospheric patterns associated with heavy precipitation events, new algorithm produces more precise results than earth system model-simulated precipitation.</a:t>
            </a:r>
          </a:p>
        </p:txBody>
      </p:sp>
      <p:sp>
        <p:nvSpPr>
          <p:cNvPr id="15" name="Rectangle 14"/>
          <p:cNvSpPr/>
          <p:nvPr/>
        </p:nvSpPr>
        <p:spPr>
          <a:xfrm>
            <a:off x="1066800" y="6170531"/>
            <a:ext cx="5960165" cy="461665"/>
          </a:xfrm>
          <a:prstGeom prst="rect">
            <a:avLst/>
          </a:prstGeom>
          <a:solidFill>
            <a:schemeClr val="tx2"/>
          </a:solidFill>
        </p:spPr>
        <p:txBody>
          <a:bodyPr wrap="square">
            <a:spAutoFit/>
          </a:bodyPr>
          <a:lstStyle/>
          <a:p>
            <a:pPr lvl="0"/>
            <a:r>
              <a:rPr lang="en-US" sz="800" b="1" i="1" dirty="0">
                <a:solidFill>
                  <a:schemeClr val="bg1"/>
                </a:solidFill>
              </a:rPr>
              <a:t>Gao, X., Schlosser, C. A., O’Gorman, P. A., </a:t>
            </a:r>
            <a:r>
              <a:rPr lang="en-US" sz="800" b="1" i="1" dirty="0" err="1">
                <a:solidFill>
                  <a:schemeClr val="bg1"/>
                </a:solidFill>
              </a:rPr>
              <a:t>Monier</a:t>
            </a:r>
            <a:r>
              <a:rPr lang="en-US" sz="800" b="1" i="1" dirty="0">
                <a:solidFill>
                  <a:schemeClr val="bg1"/>
                </a:solidFill>
              </a:rPr>
              <a:t>, E., &amp; </a:t>
            </a:r>
            <a:r>
              <a:rPr lang="en-US" sz="800" b="1" i="1" dirty="0" err="1">
                <a:solidFill>
                  <a:schemeClr val="bg1"/>
                </a:solidFill>
              </a:rPr>
              <a:t>Entekhabi</a:t>
            </a:r>
            <a:r>
              <a:rPr lang="en-US" sz="800" b="1" i="1" dirty="0">
                <a:solidFill>
                  <a:schemeClr val="bg1"/>
                </a:solidFill>
              </a:rPr>
              <a:t>, D. (2017). Twenty-First-Century Changes in U.S. Regional Heavy Precipitation Frequency Based on Resolved Atmospheric Patterns. Journal of Climate, 30(7), 2501-2521. https://</a:t>
            </a:r>
            <a:r>
              <a:rPr lang="en-US" sz="800" b="1" i="1" dirty="0" err="1">
                <a:solidFill>
                  <a:schemeClr val="bg1"/>
                </a:solidFill>
              </a:rPr>
              <a:t>doi.org</a:t>
            </a:r>
            <a:r>
              <a:rPr lang="en-US" sz="800" b="1" i="1" dirty="0">
                <a:solidFill>
                  <a:schemeClr val="bg1"/>
                </a:solidFill>
              </a:rPr>
              <a:t>/10.1175/jcli-d-16-0544.1</a:t>
            </a:r>
          </a:p>
        </p:txBody>
      </p:sp>
      <p:sp>
        <p:nvSpPr>
          <p:cNvPr id="8" name="Rectangle 7"/>
          <p:cNvSpPr/>
          <p:nvPr/>
        </p:nvSpPr>
        <p:spPr>
          <a:xfrm>
            <a:off x="3810000" y="4383489"/>
            <a:ext cx="5201682" cy="1569660"/>
          </a:xfrm>
          <a:prstGeom prst="rect">
            <a:avLst/>
          </a:prstGeom>
        </p:spPr>
        <p:txBody>
          <a:bodyPr wrap="square">
            <a:spAutoFit/>
          </a:bodyPr>
          <a:lstStyle/>
          <a:p>
            <a:r>
              <a:rPr lang="en-US" sz="1200" dirty="0"/>
              <a:t>The changes in heavy precipitation frequency estimated from an ensemble of CMIP5 model precipitation (blue lines) and our algorithm (whisker bar) under an RCP8.5 scenario for DJF of California across the periods centered at year 2020 (2007-2033), 2030 (2017-2043), 2040, 2050, 2060, 2070, and 2080 (2067-2093), respectively. The solid, dashed and dotted blue lines represent median, interquartile range, minimum and maximum values, respectively. </a:t>
            </a:r>
            <a:endParaRPr lang="en-US" sz="1200" dirty="0">
              <a:solidFill>
                <a:srgbClr val="FF0000"/>
              </a:solidFill>
              <a:latin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2780" y="903890"/>
            <a:ext cx="5270500" cy="3429000"/>
          </a:xfrm>
          <a:prstGeom prst="rect">
            <a:avLst/>
          </a:prstGeom>
        </p:spPr>
      </p:pic>
    </p:spTree>
    <p:extLst>
      <p:ext uri="{BB962C8B-B14F-4D97-AF65-F5344CB8AC3E}">
        <p14:creationId xmlns:p14="http://schemas.microsoft.com/office/powerpoint/2010/main" val="779773823"/>
      </p:ext>
    </p:extLst>
  </p:cSld>
  <p:clrMapOvr>
    <a:masterClrMapping/>
  </p:clrMapOvr>
</p:sld>
</file>

<file path=ppt/theme/theme1.xml><?xml version="1.0" encoding="utf-8"?>
<a:theme xmlns:a="http://schemas.openxmlformats.org/drawingml/2006/main" name="1_Office Theme">
  <a:themeElements>
    <a:clrScheme name="Joint Program on Global Change Template Colors">
      <a:dk1>
        <a:srgbClr val="002D62"/>
      </a:dk1>
      <a:lt1>
        <a:srgbClr val="FFFFFF"/>
      </a:lt1>
      <a:dk2>
        <a:srgbClr val="006325"/>
      </a:dk2>
      <a:lt2>
        <a:srgbClr val="FFFFFF"/>
      </a:lt2>
      <a:accent1>
        <a:srgbClr val="005288"/>
      </a:accent1>
      <a:accent2>
        <a:srgbClr val="78A22F"/>
      </a:accent2>
      <a:accent3>
        <a:srgbClr val="B30838"/>
      </a:accent3>
      <a:accent4>
        <a:srgbClr val="AB650D"/>
      </a:accent4>
      <a:accent5>
        <a:srgbClr val="F7A51C"/>
      </a:accent5>
      <a:accent6>
        <a:srgbClr val="00958F"/>
      </a:accent6>
      <a:hlink>
        <a:srgbClr val="C7D6EE"/>
      </a:hlink>
      <a:folHlink>
        <a:srgbClr val="999999"/>
      </a:folHlink>
    </a:clrScheme>
    <a:fontScheme name="Joint Program on Global Change Template Fonts">
      <a:majorFont>
        <a:latin typeface="Myriad Pro"/>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18433</TotalTime>
  <Words>184</Words>
  <Application>Microsoft Macintosh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Myriad Pro</vt:lpstr>
      <vt:lpstr>Verdana</vt:lpstr>
      <vt:lpstr>1_Office Theme</vt:lpstr>
      <vt:lpstr>New technique improves understanding of changes in the frequency of heavy precipitation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Emissions Leakage</dc:title>
  <dc:creator>Mark Dwortzan</dc:creator>
  <cp:lastModifiedBy>Shim, Edward</cp:lastModifiedBy>
  <cp:revision>314</cp:revision>
  <cp:lastPrinted>2015-06-01T15:11:46Z</cp:lastPrinted>
  <dcterms:created xsi:type="dcterms:W3CDTF">2012-12-03T21:38:29Z</dcterms:created>
  <dcterms:modified xsi:type="dcterms:W3CDTF">2019-07-03T17:38:05Z</dcterms:modified>
</cp:coreProperties>
</file>