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ungul Lee" initials="" lastIdx="0" clrIdx="0"/>
  <p:cmAuthor id="1" name="Henry Chen" initials="HC" lastIdx="1" clrIdx="1"/>
  <p:cmAuthor id="2" name="Benjamin Grandey" initials="" lastIdx="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8068" autoAdjust="0"/>
  </p:normalViewPr>
  <p:slideViewPr>
    <p:cSldViewPr snapToGrid="0">
      <p:cViewPr varScale="1">
        <p:scale>
          <a:sx n="128" d="100"/>
          <a:sy n="128" d="100"/>
        </p:scale>
        <p:origin x="2696"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3648"/>
            <a:ext cx="9144000" cy="748862"/>
          </a:xfrm>
          <a:prstGeom prst="rect">
            <a:avLst/>
          </a:prstGeom>
        </p:spPr>
        <p:txBody>
          <a:bodyPr/>
          <a:lstStyle>
            <a:lvl1pPr>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990600" y="1905000"/>
            <a:ext cx="6400800" cy="1752600"/>
          </a:xfrm>
          <a:prstGeom prst="rect">
            <a:avLst/>
          </a:prstGeom>
        </p:spPr>
        <p:txBody>
          <a:bodyPr/>
          <a:lstStyle>
            <a:lvl1pPr marL="0" indent="0" algn="ctr">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Text Placeholder 3"/>
          <p:cNvSpPr>
            <a:spLocks noGrp="1"/>
          </p:cNvSpPr>
          <p:nvPr>
            <p:ph type="body" sz="half" idx="2"/>
          </p:nvPr>
        </p:nvSpPr>
        <p:spPr>
          <a:xfrm>
            <a:off x="2514600" y="3962400"/>
            <a:ext cx="1828800" cy="2286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extLst>
      <p:ext uri="{BB962C8B-B14F-4D97-AF65-F5344CB8AC3E}">
        <p14:creationId xmlns:p14="http://schemas.microsoft.com/office/powerpoint/2010/main" val="2505162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sldNum" sz="quarter" idx="10"/>
          </p:nvPr>
        </p:nvSpPr>
        <p:spPr>
          <a:xfrm>
            <a:off x="6553200" y="6245225"/>
            <a:ext cx="2133600" cy="476250"/>
          </a:xfrm>
          <a:prstGeom prst="rect">
            <a:avLst/>
          </a:prstGeom>
          <a:ln/>
        </p:spPr>
        <p:txBody>
          <a:bodyPr/>
          <a:lstStyle>
            <a:lvl1pPr>
              <a:defRPr/>
            </a:lvl1pPr>
          </a:lstStyle>
          <a:p>
            <a:pPr>
              <a:defRPr/>
            </a:pPr>
            <a:fld id="{7D921553-AB35-4C80-B778-5B6C6508EDD4}" type="slidenum">
              <a:rPr lang="en-US">
                <a:solidFill>
                  <a:srgbClr val="002D62"/>
                </a:solidFill>
              </a:rPr>
              <a:pPr>
                <a:defRPr/>
              </a:pPr>
              <a:t>‹#›</a:t>
            </a:fld>
            <a:endParaRPr lang="en-US">
              <a:solidFill>
                <a:srgbClr val="002D62"/>
              </a:solidFill>
            </a:endParaRPr>
          </a:p>
        </p:txBody>
      </p:sp>
    </p:spTree>
    <p:extLst>
      <p:ext uri="{BB962C8B-B14F-4D97-AF65-F5344CB8AC3E}">
        <p14:creationId xmlns:p14="http://schemas.microsoft.com/office/powerpoint/2010/main" val="7345997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p:nvPr/>
        </p:nvSpPr>
        <p:spPr>
          <a:xfrm>
            <a:off x="0" y="-9204"/>
            <a:ext cx="9144000" cy="838200"/>
          </a:xfrm>
          <a:prstGeom prst="rect">
            <a:avLst/>
          </a:prstGeom>
          <a:gradFill>
            <a:gsLst>
              <a:gs pos="94000">
                <a:schemeClr val="tx1"/>
              </a:gs>
              <a:gs pos="100000">
                <a:schemeClr val="bg1"/>
              </a:gs>
            </a:gsLst>
            <a:path path="shap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13"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200" y="6016769"/>
            <a:ext cx="838200" cy="776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14" name="Rectangle 13"/>
          <p:cNvSpPr/>
          <p:nvPr/>
        </p:nvSpPr>
        <p:spPr>
          <a:xfrm rot="10800000" flipV="1">
            <a:off x="847725" y="6644504"/>
            <a:ext cx="8001000" cy="36576"/>
          </a:xfrm>
          <a:prstGeom prst="rect">
            <a:avLst/>
          </a:prstGeom>
          <a:gradFill flip="none" rotWithShape="1">
            <a:gsLst>
              <a:gs pos="66000">
                <a:schemeClr val="accent1"/>
              </a:gs>
              <a:gs pos="1000">
                <a:schemeClr val="tx1"/>
              </a:gs>
              <a:gs pos="0">
                <a:schemeClr val="tx1"/>
              </a:gs>
              <a:gs pos="100000">
                <a:schemeClr val="bg1">
                  <a:lumMod val="100000"/>
                </a:schemeClr>
              </a:gs>
              <a:gs pos="100000">
                <a:schemeClr val="accent1">
                  <a:tint val="23500"/>
                  <a:satMod val="160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2D62"/>
              </a:solidFill>
            </a:endParaRPr>
          </a:p>
        </p:txBody>
      </p:sp>
      <p:sp>
        <p:nvSpPr>
          <p:cNvPr id="5" name="TextBox 4"/>
          <p:cNvSpPr txBox="1"/>
          <p:nvPr/>
        </p:nvSpPr>
        <p:spPr>
          <a:xfrm>
            <a:off x="76200" y="6644504"/>
            <a:ext cx="9144000" cy="246221"/>
          </a:xfrm>
          <a:prstGeom prst="rect">
            <a:avLst/>
          </a:prstGeom>
          <a:noFill/>
        </p:spPr>
        <p:txBody>
          <a:bodyPr wrap="square" rtlCol="0">
            <a:spAutoFit/>
          </a:bodyPr>
          <a:lstStyle/>
          <a:p>
            <a:pPr algn="ctr"/>
            <a:r>
              <a:rPr lang="en-US" sz="1000" dirty="0">
                <a:solidFill>
                  <a:srgbClr val="006325"/>
                </a:solidFill>
              </a:rPr>
              <a:t>http://</a:t>
            </a:r>
            <a:r>
              <a:rPr lang="en-US" sz="1000" dirty="0">
                <a:solidFill>
                  <a:srgbClr val="006325"/>
                </a:solidFill>
                <a:ea typeface="Verdana" pitchFamily="34" charset="0"/>
                <a:cs typeface="Verdana" pitchFamily="34" charset="0"/>
              </a:rPr>
              <a:t>globalchange.mit.edu</a:t>
            </a:r>
            <a:r>
              <a:rPr lang="en-US" sz="1000" dirty="0">
                <a:solidFill>
                  <a:srgbClr val="006325"/>
                </a:solidFill>
              </a:rPr>
              <a:t>/ </a:t>
            </a:r>
          </a:p>
        </p:txBody>
      </p:sp>
    </p:spTree>
    <p:extLst>
      <p:ext uri="{BB962C8B-B14F-4D97-AF65-F5344CB8AC3E}">
        <p14:creationId xmlns:p14="http://schemas.microsoft.com/office/powerpoint/2010/main" val="3583852026"/>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https://doi.org/10.21642/jgea.030103a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0" y="0"/>
            <a:ext cx="9144000" cy="638098"/>
          </a:xfrm>
        </p:spPr>
        <p:txBody>
          <a:bodyPr/>
          <a:lstStyle/>
          <a:p>
            <a:r>
              <a:rPr lang="en-US" sz="2400" dirty="0">
                <a:solidFill>
                  <a:schemeClr val="bg1"/>
                </a:solidFill>
              </a:rPr>
              <a:t>Assessing the Expansion Potential of Irrigated Land</a:t>
            </a:r>
          </a:p>
        </p:txBody>
      </p:sp>
      <p:sp>
        <p:nvSpPr>
          <p:cNvPr id="7" name="Rectangle 6"/>
          <p:cNvSpPr/>
          <p:nvPr/>
        </p:nvSpPr>
        <p:spPr>
          <a:xfrm>
            <a:off x="292459" y="855480"/>
            <a:ext cx="3455396" cy="1600438"/>
          </a:xfrm>
          <a:prstGeom prst="rect">
            <a:avLst/>
          </a:prstGeom>
        </p:spPr>
        <p:txBody>
          <a:bodyPr wrap="square">
            <a:spAutoFit/>
          </a:bodyPr>
          <a:lstStyle/>
          <a:p>
            <a:r>
              <a:rPr lang="en-US" sz="1400" b="1" dirty="0">
                <a:solidFill>
                  <a:srgbClr val="002D62"/>
                </a:solidFill>
                <a:latin typeface="Myriad Pro"/>
              </a:rPr>
              <a:t>Objective: </a:t>
            </a:r>
            <a:r>
              <a:rPr lang="en-US" sz="1400" dirty="0">
                <a:solidFill>
                  <a:srgbClr val="003300"/>
                </a:solidFill>
                <a:latin typeface="+mj-lt"/>
              </a:rPr>
              <a:t>Develop an emulator to include irrigated land in multisector dynamic models and represent the potential cost and limits of regional irrigated land expansion with a goal of improving estimates of land, water, energy and economy interactions.</a:t>
            </a:r>
          </a:p>
        </p:txBody>
      </p:sp>
      <p:sp>
        <p:nvSpPr>
          <p:cNvPr id="11" name="Rectangle 10"/>
          <p:cNvSpPr/>
          <p:nvPr/>
        </p:nvSpPr>
        <p:spPr>
          <a:xfrm>
            <a:off x="253343" y="4522638"/>
            <a:ext cx="3352800" cy="1600438"/>
          </a:xfrm>
          <a:prstGeom prst="rect">
            <a:avLst/>
          </a:prstGeom>
        </p:spPr>
        <p:txBody>
          <a:bodyPr wrap="square">
            <a:spAutoFit/>
          </a:bodyPr>
          <a:lstStyle/>
          <a:p>
            <a:endParaRPr lang="en-US" sz="1400" b="1" dirty="0">
              <a:solidFill>
                <a:srgbClr val="002D62"/>
              </a:solidFill>
              <a:latin typeface="Myriad Pro"/>
            </a:endParaRPr>
          </a:p>
          <a:p>
            <a:r>
              <a:rPr lang="en-US" sz="1400" b="1" dirty="0">
                <a:solidFill>
                  <a:srgbClr val="002D62"/>
                </a:solidFill>
                <a:latin typeface="Myriad Pro"/>
              </a:rPr>
              <a:t>Impact: </a:t>
            </a:r>
            <a:r>
              <a:rPr lang="en-US" sz="1400" dirty="0">
                <a:solidFill>
                  <a:srgbClr val="003300"/>
                </a:solidFill>
                <a:latin typeface="Myriad Pro"/>
              </a:rPr>
              <a:t>The emulator framework allows for more rigorous analyses of regional and global </a:t>
            </a:r>
            <a:r>
              <a:rPr lang="en-US" sz="1400" dirty="0">
                <a:solidFill>
                  <a:srgbClr val="003300"/>
                </a:solidFill>
                <a:latin typeface="+mj-lt"/>
              </a:rPr>
              <a:t>water, land, energy and economy interactions. The published data are available to the broader modeling community.</a:t>
            </a:r>
            <a:endParaRPr lang="en-US" sz="1400" dirty="0">
              <a:latin typeface="+mj-lt"/>
            </a:endParaRPr>
          </a:p>
        </p:txBody>
      </p:sp>
      <p:sp>
        <p:nvSpPr>
          <p:cNvPr id="13" name="Rectangle 12"/>
          <p:cNvSpPr/>
          <p:nvPr/>
        </p:nvSpPr>
        <p:spPr>
          <a:xfrm>
            <a:off x="252714" y="2527292"/>
            <a:ext cx="3472460" cy="2246769"/>
          </a:xfrm>
          <a:prstGeom prst="rect">
            <a:avLst/>
          </a:prstGeom>
        </p:spPr>
        <p:txBody>
          <a:bodyPr wrap="square">
            <a:spAutoFit/>
          </a:bodyPr>
          <a:lstStyle/>
          <a:p>
            <a:r>
              <a:rPr lang="en-US" sz="1400" b="1" dirty="0">
                <a:solidFill>
                  <a:srgbClr val="002D62"/>
                </a:solidFill>
                <a:latin typeface="Myriad Pro"/>
              </a:rPr>
              <a:t>Findings</a:t>
            </a:r>
            <a:r>
              <a:rPr lang="en-US" sz="1400" b="1" dirty="0">
                <a:solidFill>
                  <a:srgbClr val="002D62"/>
                </a:solidFill>
                <a:latin typeface="+mj-lt"/>
              </a:rPr>
              <a:t>: </a:t>
            </a:r>
            <a:r>
              <a:rPr lang="en-US" sz="1400" dirty="0">
                <a:solidFill>
                  <a:srgbClr val="003300"/>
                </a:solidFill>
                <a:latin typeface="+mj-lt"/>
              </a:rPr>
              <a:t>The potential to expand the amount of irrigated land and the cost of doing so is quantified through irrigable land supply curves for 126 water regions globally, based on water availability and the costs of irrigation infrastructure.  Irrigable land supply functions are derived from a detailed water resource model, providing an efficient summary of the complex model.</a:t>
            </a:r>
          </a:p>
        </p:txBody>
      </p:sp>
      <p:sp>
        <p:nvSpPr>
          <p:cNvPr id="15" name="Rectangle 14"/>
          <p:cNvSpPr/>
          <p:nvPr/>
        </p:nvSpPr>
        <p:spPr>
          <a:xfrm>
            <a:off x="1066800" y="6170531"/>
            <a:ext cx="7696200" cy="338554"/>
          </a:xfrm>
          <a:prstGeom prst="rect">
            <a:avLst/>
          </a:prstGeom>
          <a:solidFill>
            <a:schemeClr val="tx2"/>
          </a:solidFill>
        </p:spPr>
        <p:txBody>
          <a:bodyPr wrap="square">
            <a:spAutoFit/>
          </a:bodyPr>
          <a:lstStyle/>
          <a:p>
            <a:pPr lvl="0"/>
            <a:r>
              <a:rPr lang="en-US" sz="800" b="1" i="1" dirty="0">
                <a:solidFill>
                  <a:schemeClr val="bg1"/>
                </a:solidFill>
              </a:rPr>
              <a:t>Ledvina, K., Winchester, N., Strzepek, K., &amp; Reilly, J. (2018). New Data for Representing Irrigated Agriculture in Economy-Wide Models. Journal of Global Economic Analysis, 3(1), 122-155. </a:t>
            </a:r>
            <a:r>
              <a:rPr lang="en-US" sz="800" b="1" i="1" dirty="0">
                <a:solidFill>
                  <a:schemeClr val="bg1"/>
                </a:solidFill>
                <a:hlinkClick r:id="rId2"/>
              </a:rPr>
              <a:t>https://doi.org/10.21642/jgea</a:t>
            </a:r>
            <a:r>
              <a:rPr lang="en-US" sz="800" b="1" i="1">
                <a:solidFill>
                  <a:schemeClr val="bg1"/>
                </a:solidFill>
                <a:hlinkClick r:id="rId2"/>
              </a:rPr>
              <a:t>.030103af</a:t>
            </a:r>
            <a:endParaRPr lang="en-US" sz="800" b="1" i="1">
              <a:solidFill>
                <a:schemeClr val="bg1"/>
              </a:solidFill>
            </a:endParaRPr>
          </a:p>
        </p:txBody>
      </p:sp>
      <p:sp>
        <p:nvSpPr>
          <p:cNvPr id="8" name="Rectangle 7"/>
          <p:cNvSpPr/>
          <p:nvPr/>
        </p:nvSpPr>
        <p:spPr>
          <a:xfrm>
            <a:off x="3810000" y="4383489"/>
            <a:ext cx="5201682" cy="1569660"/>
          </a:xfrm>
          <a:prstGeom prst="rect">
            <a:avLst/>
          </a:prstGeom>
        </p:spPr>
        <p:txBody>
          <a:bodyPr wrap="square">
            <a:spAutoFit/>
          </a:bodyPr>
          <a:lstStyle/>
          <a:p>
            <a:endParaRPr lang="en-US" sz="1200" dirty="0"/>
          </a:p>
          <a:p>
            <a:endParaRPr lang="en-US" sz="1200" dirty="0"/>
          </a:p>
          <a:p>
            <a:endParaRPr lang="en-US" sz="1200" dirty="0"/>
          </a:p>
          <a:p>
            <a:endParaRPr lang="en-US" sz="1200" dirty="0"/>
          </a:p>
          <a:p>
            <a:r>
              <a:rPr lang="en-US" sz="1200" dirty="0"/>
              <a:t>Percentage of harvested barley in each grid cell coming from irrigated production. White areas have no barley production.</a:t>
            </a:r>
          </a:p>
          <a:p>
            <a:r>
              <a:rPr lang="en-US" sz="1200" dirty="0"/>
              <a:t>Source: Authors’ aggregation of data from </a:t>
            </a:r>
            <a:r>
              <a:rPr lang="en-US" sz="1200" dirty="0" err="1"/>
              <a:t>Portmann</a:t>
            </a:r>
            <a:r>
              <a:rPr lang="en-US" sz="1200" dirty="0"/>
              <a:t> et al. (2010).</a:t>
            </a:r>
          </a:p>
        </p:txBody>
      </p:sp>
      <p:pic>
        <p:nvPicPr>
          <p:cNvPr id="4" name="Picture 3"/>
          <p:cNvPicPr>
            <a:picLocks noChangeAspect="1"/>
          </p:cNvPicPr>
          <p:nvPr/>
        </p:nvPicPr>
        <p:blipFill>
          <a:blip r:embed="rId3"/>
          <a:stretch>
            <a:fillRect/>
          </a:stretch>
        </p:blipFill>
        <p:spPr>
          <a:xfrm>
            <a:off x="3981622" y="1189972"/>
            <a:ext cx="4858437" cy="3732757"/>
          </a:xfrm>
          <a:prstGeom prst="rect">
            <a:avLst/>
          </a:prstGeom>
        </p:spPr>
      </p:pic>
    </p:spTree>
    <p:extLst>
      <p:ext uri="{BB962C8B-B14F-4D97-AF65-F5344CB8AC3E}">
        <p14:creationId xmlns:p14="http://schemas.microsoft.com/office/powerpoint/2010/main" val="779773823"/>
      </p:ext>
    </p:extLst>
  </p:cSld>
  <p:clrMapOvr>
    <a:masterClrMapping/>
  </p:clrMapOvr>
</p:sld>
</file>

<file path=ppt/theme/theme1.xml><?xml version="1.0" encoding="utf-8"?>
<a:theme xmlns:a="http://schemas.openxmlformats.org/drawingml/2006/main" name="1_Office Theme">
  <a:themeElements>
    <a:clrScheme name="Joint Program on Global Change Template Colors">
      <a:dk1>
        <a:srgbClr val="002D62"/>
      </a:dk1>
      <a:lt1>
        <a:srgbClr val="FFFFFF"/>
      </a:lt1>
      <a:dk2>
        <a:srgbClr val="006325"/>
      </a:dk2>
      <a:lt2>
        <a:srgbClr val="FFFFFF"/>
      </a:lt2>
      <a:accent1>
        <a:srgbClr val="005288"/>
      </a:accent1>
      <a:accent2>
        <a:srgbClr val="78A22F"/>
      </a:accent2>
      <a:accent3>
        <a:srgbClr val="B30838"/>
      </a:accent3>
      <a:accent4>
        <a:srgbClr val="AB650D"/>
      </a:accent4>
      <a:accent5>
        <a:srgbClr val="F7A51C"/>
      </a:accent5>
      <a:accent6>
        <a:srgbClr val="00958F"/>
      </a:accent6>
      <a:hlink>
        <a:srgbClr val="C7D6EE"/>
      </a:hlink>
      <a:folHlink>
        <a:srgbClr val="999999"/>
      </a:folHlink>
    </a:clrScheme>
    <a:fontScheme name="Joint Program on Global Change Template Fonts">
      <a:majorFont>
        <a:latin typeface="Myriad Pro"/>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18695</TotalTime>
  <Words>231</Words>
  <Application>Microsoft Macintosh PowerPoint</Application>
  <PresentationFormat>On-screen Show (4:3)</PresentationFormat>
  <Paragraphs>12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Myriad Pro</vt:lpstr>
      <vt:lpstr>Verdana</vt:lpstr>
      <vt:lpstr>1_Office Theme</vt:lpstr>
      <vt:lpstr>Assessing the Expansion Potential of Irrigated Land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Evaluating Emissions Leakage</dc:title>
  <dc:creator>Mark Dwortzan</dc:creator>
  <cp:lastModifiedBy>Shim, Edward</cp:lastModifiedBy>
  <cp:revision>350</cp:revision>
  <cp:lastPrinted>2017-04-18T15:49:00Z</cp:lastPrinted>
  <dcterms:created xsi:type="dcterms:W3CDTF">2012-12-03T21:38:29Z</dcterms:created>
  <dcterms:modified xsi:type="dcterms:W3CDTF">2019-07-05T19:01:30Z</dcterms:modified>
</cp:coreProperties>
</file>