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notesMasterIdLst>
    <p:notesMasterId r:id="rId5"/>
  </p:notesMasterIdLst>
  <p:sldIdLst>
    <p:sldId id="266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>
      <p:cViewPr varScale="1">
        <p:scale>
          <a:sx n="121" d="100"/>
          <a:sy n="121" d="100"/>
        </p:scale>
        <p:origin x="1904" y="1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Master" Target="slideMasters/slideMaster1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2DA7A7-90D0-47AD-826D-8DC3548F28E5}" type="datetimeFigureOut">
              <a:rPr lang="en-US" smtClean="0"/>
              <a:t>7/5/19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DA685A-99EE-4381-A239-82DCC396E2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4833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FA5F9B-112F-4B33-9264-283BB9E251B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90382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173ED-BC22-4B29-B059-131574738A7F}" type="datetimeFigureOut">
              <a:rPr lang="en-US" smtClean="0"/>
              <a:t>7/5/19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01C72-33E6-4D32-AAD6-6E99FFF383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8354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FC58800-338D-445B-AE65-85B5E8996986}" type="datetimeFigureOut">
              <a:rPr lang="en-US"/>
              <a:pPr>
                <a:defRPr/>
              </a:pPr>
              <a:t>7/5/19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2C8392BF-B06E-4E46-80D5-0467F0160E9C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508576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doi.org/10.1088/1748-9326/aa88db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14300" y="3371850"/>
            <a:ext cx="2571750" cy="2114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1775" indent="-231775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15000"/>
              </a:spcBef>
              <a:buFontTx/>
              <a:buNone/>
            </a:pPr>
            <a:endParaRPr lang="en-US" altLang="en-US" sz="1200" dirty="0">
              <a:solidFill>
                <a:srgbClr val="000000"/>
              </a:solidFill>
            </a:endParaRP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277953" y="981717"/>
            <a:ext cx="3743329" cy="54952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173831" indent="-173831" algn="ctr">
              <a:spcBef>
                <a:spcPct val="15000"/>
              </a:spcBef>
              <a:defRPr/>
            </a:pPr>
            <a:r>
              <a:rPr lang="en-US" sz="1400" b="1" dirty="0">
                <a:solidFill>
                  <a:prstClr val="black"/>
                </a:solidFill>
              </a:rPr>
              <a:t>Objective</a:t>
            </a:r>
          </a:p>
          <a:p>
            <a:pPr marL="214313" indent="-214313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>
                <a:solidFill>
                  <a:prstClr val="black"/>
                </a:solidFill>
              </a:rPr>
              <a:t>Evaluate consequences of restricting unrenewable irrigation withdrawals for land use, terrestrial carbon and food security  </a:t>
            </a:r>
          </a:p>
          <a:p>
            <a:pPr algn="ctr">
              <a:spcBef>
                <a:spcPct val="15000"/>
              </a:spcBef>
              <a:defRPr/>
            </a:pPr>
            <a:r>
              <a:rPr lang="en-US" sz="1400" b="1" dirty="0">
                <a:solidFill>
                  <a:prstClr val="black"/>
                </a:solidFill>
              </a:rPr>
              <a:t>Approach</a:t>
            </a:r>
          </a:p>
          <a:p>
            <a:pPr marL="214313" indent="-214313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>
                <a:solidFill>
                  <a:prstClr val="black"/>
                </a:solidFill>
              </a:rPr>
              <a:t>Developed a grid-resolving partial equilibrium economic model SIMPLE-G and coupled it with Water Balance Model to assess the extent of unsustainable irrigation at the sub-basin level in 2050</a:t>
            </a:r>
          </a:p>
          <a:p>
            <a:pPr marL="214313" indent="-214313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>
                <a:solidFill>
                  <a:prstClr val="black"/>
                </a:solidFill>
              </a:rPr>
              <a:t>Simulated the outcomes of eliminating unsustainable irrigation under two adaptation scenarios: inter-basin water transfers and international market integration</a:t>
            </a:r>
          </a:p>
          <a:p>
            <a:pPr algn="ctr">
              <a:spcBef>
                <a:spcPct val="15000"/>
              </a:spcBef>
              <a:defRPr/>
            </a:pPr>
            <a:r>
              <a:rPr lang="en-US" sz="1400" b="1" dirty="0">
                <a:solidFill>
                  <a:prstClr val="black"/>
                </a:solidFill>
              </a:rPr>
              <a:t>Impact</a:t>
            </a:r>
          </a:p>
          <a:p>
            <a:pPr marL="214313" indent="-214313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altLang="en-US" sz="1400" dirty="0">
                <a:solidFill>
                  <a:srgbClr val="000000"/>
                </a:solidFill>
              </a:rPr>
              <a:t>Our research shows that the pursuit of the UN sustainable development goals should not be done in isolation due to the potential tradeoffs across land, water, food and energy resources</a:t>
            </a:r>
          </a:p>
          <a:p>
            <a:pPr marL="214313" indent="-214313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altLang="en-US" sz="1400" dirty="0">
                <a:solidFill>
                  <a:srgbClr val="000000"/>
                </a:solidFill>
              </a:rPr>
              <a:t>This multi-scale modeling approach reveals heterogeneous local responses to system stresses, and can support more effective decision making. </a:t>
            </a:r>
          </a:p>
          <a:p>
            <a:pPr marL="214313" indent="-214313">
              <a:spcBef>
                <a:spcPct val="15000"/>
              </a:spcBef>
              <a:buFont typeface="Arial" pitchFamily="34" charset="0"/>
              <a:buChar char="●"/>
              <a:defRPr/>
            </a:pPr>
            <a:endParaRPr lang="en-US" altLang="en-US" sz="1400" dirty="0">
              <a:solidFill>
                <a:srgbClr val="000000"/>
              </a:solidFill>
            </a:endParaRPr>
          </a:p>
          <a:p>
            <a:pPr marL="214313" indent="-214313">
              <a:spcBef>
                <a:spcPct val="15000"/>
              </a:spcBef>
              <a:buFont typeface="Arial" pitchFamily="34" charset="0"/>
              <a:buChar char="●"/>
              <a:defRPr/>
            </a:pPr>
            <a:endParaRPr lang="en-US" sz="1400" dirty="0">
              <a:solidFill>
                <a:prstClr val="black"/>
              </a:solidFill>
            </a:endParaRP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277953" y="150720"/>
            <a:ext cx="8446254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b="1" dirty="0">
                <a:solidFill>
                  <a:srgbClr val="000000"/>
                </a:solidFill>
              </a:rPr>
              <a:t>Achieving Sustainable Irrigation Water Withdrawals: </a:t>
            </a:r>
          </a:p>
          <a:p>
            <a:pPr eaLnBrk="1" hangingPunct="1"/>
            <a:r>
              <a:rPr lang="en-US" altLang="en-US" sz="2400" b="1" dirty="0">
                <a:solidFill>
                  <a:srgbClr val="000000"/>
                </a:solidFill>
              </a:rPr>
              <a:t>Global Impacts on Food Production and Land Use</a:t>
            </a: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7757329" y="4163001"/>
            <a:ext cx="1108719" cy="170816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750" dirty="0"/>
              <a:t>Liu, J., Hertel, T.W., Lammers, R. B., </a:t>
            </a:r>
            <a:r>
              <a:rPr lang="en-US" sz="750" dirty="0" err="1"/>
              <a:t>Prusevich</a:t>
            </a:r>
            <a:r>
              <a:rPr lang="en-US" sz="750" dirty="0"/>
              <a:t>, A., </a:t>
            </a:r>
            <a:r>
              <a:rPr lang="en-US" sz="750" dirty="0" err="1"/>
              <a:t>Baldos</a:t>
            </a:r>
            <a:r>
              <a:rPr lang="en-US" sz="750" dirty="0"/>
              <a:t>, U. L. C., Grogan, D. S., and </a:t>
            </a:r>
            <a:r>
              <a:rPr lang="en-US" sz="750" dirty="0" err="1"/>
              <a:t>Frolking</a:t>
            </a:r>
            <a:r>
              <a:rPr lang="en-US" sz="750" dirty="0"/>
              <a:t>, S., (2017) Achieving sustainable irrigation withdrawals: global impacts on food security and land use. Environmental Research Letters, 12(10). </a:t>
            </a:r>
            <a:r>
              <a:rPr lang="en-US" sz="750" dirty="0">
                <a:hlinkClick r:id="rId3"/>
              </a:rPr>
              <a:t>https://</a:t>
            </a:r>
            <a:r>
              <a:rPr lang="en-US" sz="750" dirty="0" err="1">
                <a:hlinkClick r:id="rId3"/>
              </a:rPr>
              <a:t>doi.org</a:t>
            </a:r>
            <a:r>
              <a:rPr lang="en-US" sz="750" dirty="0">
                <a:hlinkClick r:id="rId3"/>
              </a:rPr>
              <a:t>/10.1088/1748-9326/aa88db</a:t>
            </a:r>
            <a:endParaRPr lang="en-US" altLang="en-US" sz="75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2600325" y="3933700"/>
            <a:ext cx="4171950" cy="177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1313" indent="-287338" eaLnBrk="0" hangingPunct="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338138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338138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338138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3381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3381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3381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3381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3381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3381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15000"/>
              </a:spcBef>
              <a:buFontTx/>
              <a:buNone/>
            </a:pPr>
            <a:endParaRPr lang="en-US" altLang="en-US" sz="1200" dirty="0">
              <a:solidFill>
                <a:srgbClr val="000000"/>
              </a:solidFill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46275" y="1718790"/>
            <a:ext cx="4656656" cy="2321326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184933" y="4099164"/>
            <a:ext cx="3572396" cy="1697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5451512"/>
      </p:ext>
    </p:extLst>
  </p:cSld>
  <p:clrMapOvr>
    <a:masterClrMapping/>
  </p:clrMapOvr>
</p:sld>
</file>

<file path=ppt/theme/theme1.xml><?xml version="1.0" encoding="utf-8"?>
<a:theme xmlns:a="http://schemas.openxmlformats.org/drawingml/2006/main" name="DOE-Sample-Slide-Highlights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Slide" ma:contentTypeID="0x010100A22E315B1F3C42B49A0E90D2F9AB5AB100A3ADA40348D53C4EA114B46FA9468BEB" ma:contentTypeVersion="1" ma:contentTypeDescription="Microsoft PowerPoint Slide" ma:contentTypeScope="" ma:versionID="dbc4f2fd50e8b674fa18556b083337e9">
  <xsd:schema xmlns:xsd="http://www.w3.org/2001/XMLSchema" xmlns:xs="http://www.w3.org/2001/XMLSchema" xmlns:p="http://schemas.microsoft.com/office/2006/metadata/properties" xmlns:ns1="http://schemas.microsoft.com/sharepoint/v3" xmlns:ns2="98b00cf3-a6ce-40de-8923-f140beb786e9" targetNamespace="http://schemas.microsoft.com/office/2006/metadata/properties" ma:root="true" ma:fieldsID="369ecde004d64f13dca5f1ba268ab172" ns1:_="" ns2:_="">
    <xsd:import namespace="http://schemas.microsoft.com/sharepoint/v3"/>
    <xsd:import namespace="98b00cf3-a6ce-40de-8923-f140beb786e9"/>
    <xsd:element name="properties">
      <xsd:complexType>
        <xsd:sequence>
          <xsd:element name="documentManagement">
            <xsd:complexType>
              <xsd:all>
                <xsd:element ref="ns1:Presentation" minOccurs="0"/>
                <xsd:element ref="ns1:SlideDescription" minOccurs="0"/>
                <xsd:element ref="ns2:Funding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resentation" ma:index="1" nillable="true" ma:displayName="Presentation" ma:internalName="Presentation">
      <xsd:simpleType>
        <xsd:restriction base="dms:Text"/>
      </xsd:simpleType>
    </xsd:element>
    <xsd:element name="SlideDescription" ma:index="2" nillable="true" ma:displayName="Description" ma:internalName="SlideDescrip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b00cf3-a6ce-40de-8923-f140beb786e9" elementFormDefault="qualified">
    <xsd:import namespace="http://schemas.microsoft.com/office/2006/documentManagement/types"/>
    <xsd:import namespace="http://schemas.microsoft.com/office/infopath/2007/PartnerControls"/>
    <xsd:element name="Funding" ma:index="7" ma:displayName="Funding" ma:description="Funding Soure" ma:internalName="Funding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lideDescription xmlns="http://schemas.microsoft.com/sharepoint/v3" xsi:nil="true"/>
    <Presentation xmlns="http://schemas.microsoft.com/sharepoint/v3">Burleyson-etal-GridStress-AppliedEnergy-October2017-f</Presentation>
    <Funding xmlns="98b00cf3-a6ce-40de-8923-f140beb786e9">IAR (IM3)</Funding>
  </documentManagement>
</p:properties>
</file>

<file path=customXml/itemProps1.xml><?xml version="1.0" encoding="utf-8"?>
<ds:datastoreItem xmlns:ds="http://schemas.openxmlformats.org/officeDocument/2006/customXml" ds:itemID="{F66CD97F-98D5-4B44-9196-234C9C6ACAA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98b00cf3-a6ce-40de-8923-f140beb786e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A341A39-212C-44A0-A080-1B285DFFEE0B}">
  <ds:schemaRefs>
    <ds:schemaRef ds:uri="http://schemas.openxmlformats.org/package/2006/metadata/core-properties"/>
    <ds:schemaRef ds:uri="98b00cf3-a6ce-40de-8923-f140beb786e9"/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www.w3.org/XML/1998/namespace"/>
    <ds:schemaRef ds:uri="http://purl.org/dc/terms/"/>
    <ds:schemaRef ds:uri="http://schemas.microsoft.com/office/infopath/2007/PartnerControls"/>
    <ds:schemaRef ds:uri="http://schemas.microsoft.com/sharepoint/v3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Grid_Stress_Paper_Highlight_Slide</Template>
  <TotalTime>1065</TotalTime>
  <Words>204</Words>
  <Application>Microsoft Macintosh PowerPoint</Application>
  <PresentationFormat>On-screen Show (4:3)</PresentationFormat>
  <Paragraphs>12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DOE-Sample-Slide-Highlights-Template</vt:lpstr>
      <vt:lpstr>PowerPoint Presentation</vt:lpstr>
    </vt:vector>
  </TitlesOfParts>
  <Company>PNNL IM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Burleyson-etal-GridStress-AppliedEnergy-October2017-f</dc:title>
  <dc:creator>Burleyson, Casey D</dc:creator>
  <cp:lastModifiedBy>Shim, Edward</cp:lastModifiedBy>
  <cp:revision>77</cp:revision>
  <cp:lastPrinted>2017-10-10T15:55:54Z</cp:lastPrinted>
  <dcterms:created xsi:type="dcterms:W3CDTF">2017-09-29T17:31:44Z</dcterms:created>
  <dcterms:modified xsi:type="dcterms:W3CDTF">2019-07-05T16:45:05Z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Highlight">
    <vt:lpwstr/>
  </property>
  <property fmtid="{D5CDD505-2E9C-101B-9397-08002B2CF9AE}" pid="3" name="FY">
    <vt:lpwstr/>
  </property>
  <property fmtid="{D5CDD505-2E9C-101B-9397-08002B2CF9AE}" pid="4" name="Funding">
    <vt:lpwstr>IAR (IM3)</vt:lpwstr>
  </property>
  <property fmtid="{D5CDD505-2E9C-101B-9397-08002B2CF9AE}" pid="5" name="ContentTypeId">
    <vt:lpwstr>0x010100A22E315B1F3C42B49A0E90D2F9AB5AB100A3ADA40348D53C4EA114B46FA9468BEB</vt:lpwstr>
  </property>
  <property fmtid="{D5CDD505-2E9C-101B-9397-08002B2CF9AE}" pid="6" name="ContentType">
    <vt:lpwstr>Slide</vt:lpwstr>
  </property>
  <property fmtid="{D5CDD505-2E9C-101B-9397-08002B2CF9AE}" pid="7" name="Presentation">
    <vt:lpwstr>Burleyson-etal-GridStress-AppliedEnergy-October2017-f</vt:lpwstr>
  </property>
  <property fmtid="{D5CDD505-2E9C-101B-9397-08002B2CF9AE}" pid="8" name="SlideDescription">
    <vt:lpwstr/>
  </property>
</Properties>
</file>