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DF0F1-1D2D-492E-80F1-01FCF6BB3582}" type="datetimeFigureOut">
              <a:rPr lang="en-US" smtClean="0"/>
              <a:t>7/5/19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08823-1C77-4531-ACAA-743EF626D8D1}" type="slidenum">
              <a:rPr lang="en-US" smtClean="0"/>
              <a:t>‹#›</a:t>
            </a:fld>
            <a:endParaRPr lang="en-US"/>
          </a:p>
        </p:txBody>
      </p:sp>
    </p:spTree>
    <p:extLst>
      <p:ext uri="{BB962C8B-B14F-4D97-AF65-F5344CB8AC3E}">
        <p14:creationId xmlns:p14="http://schemas.microsoft.com/office/powerpoint/2010/main" val="84779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5283" indent="-290493">
              <a:defRPr>
                <a:solidFill>
                  <a:schemeClr val="tx1"/>
                </a:solidFill>
                <a:latin typeface="Calibri" pitchFamily="34" charset="0"/>
              </a:defRPr>
            </a:lvl2pPr>
            <a:lvl3pPr marL="1161974" indent="-232395">
              <a:defRPr>
                <a:solidFill>
                  <a:schemeClr val="tx1"/>
                </a:solidFill>
                <a:latin typeface="Calibri" pitchFamily="34" charset="0"/>
              </a:defRPr>
            </a:lvl3pPr>
            <a:lvl4pPr marL="1626763" indent="-232395">
              <a:defRPr>
                <a:solidFill>
                  <a:schemeClr val="tx1"/>
                </a:solidFill>
                <a:latin typeface="Calibri" pitchFamily="34" charset="0"/>
              </a:defRPr>
            </a:lvl4pPr>
            <a:lvl5pPr marL="2091553" indent="-232395">
              <a:defRPr>
                <a:solidFill>
                  <a:schemeClr val="tx1"/>
                </a:solidFill>
                <a:latin typeface="Calibri" pitchFamily="34" charset="0"/>
              </a:defRPr>
            </a:lvl5pPr>
            <a:lvl6pPr marL="2556342" indent="-232395" fontAlgn="base">
              <a:spcBef>
                <a:spcPct val="0"/>
              </a:spcBef>
              <a:spcAft>
                <a:spcPct val="0"/>
              </a:spcAft>
              <a:defRPr>
                <a:solidFill>
                  <a:schemeClr val="tx1"/>
                </a:solidFill>
                <a:latin typeface="Calibri" pitchFamily="34" charset="0"/>
              </a:defRPr>
            </a:lvl6pPr>
            <a:lvl7pPr marL="3021132" indent="-232395" fontAlgn="base">
              <a:spcBef>
                <a:spcPct val="0"/>
              </a:spcBef>
              <a:spcAft>
                <a:spcPct val="0"/>
              </a:spcAft>
              <a:defRPr>
                <a:solidFill>
                  <a:schemeClr val="tx1"/>
                </a:solidFill>
                <a:latin typeface="Calibri" pitchFamily="34" charset="0"/>
              </a:defRPr>
            </a:lvl7pPr>
            <a:lvl8pPr marL="3485921" indent="-232395" fontAlgn="base">
              <a:spcBef>
                <a:spcPct val="0"/>
              </a:spcBef>
              <a:spcAft>
                <a:spcPct val="0"/>
              </a:spcAft>
              <a:defRPr>
                <a:solidFill>
                  <a:schemeClr val="tx1"/>
                </a:solidFill>
                <a:latin typeface="Calibri" pitchFamily="34" charset="0"/>
              </a:defRPr>
            </a:lvl8pPr>
            <a:lvl9pPr marL="3950711" indent="-23239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529DFE1-6485-45BE-B457-5910266417ED}" type="slidenum">
              <a:rPr lang="en-US" smtClean="0">
                <a:solidFill>
                  <a:prstClr val="black"/>
                </a:solidFill>
              </a:rPr>
              <a:pPr fontAlgn="base">
                <a:spcBef>
                  <a:spcPct val="0"/>
                </a:spcBef>
                <a:spcAft>
                  <a:spcPct val="0"/>
                </a:spcAft>
                <a:defRPr/>
              </a:pPr>
              <a:t>1</a:t>
            </a:fld>
            <a:endParaRPr lang="en-US" dirty="0">
              <a:solidFill>
                <a:prstClr val="black"/>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The Science</a:t>
            </a:r>
          </a:p>
          <a:p>
            <a:r>
              <a:rPr lang="en-US" sz="1200" kern="1200" dirty="0">
                <a:solidFill>
                  <a:schemeClr val="tx1"/>
                </a:solidFill>
                <a:effectLst/>
                <a:latin typeface="+mn-lt"/>
                <a:ea typeface="+mn-ea"/>
                <a:cs typeface="+mn-cs"/>
              </a:rPr>
              <a:t>Scientists use global hydrological models and Earth system models to explore future water resource scenarios. The computational requirements for these complex models can be prohibitive. To overcome this challenge, researchers at the U.S. Department of Energy’s Pacific Northwest National Laboratory developed an efficient, open-source, ready-to-use hydrological emulator that mimics complex global hydrologic models and Earth system models. In simulations of global runoff, the emulator achieved computational efficiency seven orders of magnitude higher than the widely used Variable Infiltration Capacity (VIC) model. </a:t>
            </a:r>
          </a:p>
          <a:p>
            <a:r>
              <a:rPr lang="en-US" sz="1200" b="1" kern="1200" dirty="0">
                <a:solidFill>
                  <a:schemeClr val="tx1"/>
                </a:solidFill>
                <a:effectLst/>
                <a:latin typeface="+mn-lt"/>
                <a:ea typeface="+mn-ea"/>
                <a:cs typeface="+mn-cs"/>
              </a:rPr>
              <a:t>The Impact</a:t>
            </a:r>
          </a:p>
          <a:p>
            <a:r>
              <a:rPr lang="en-US" sz="1200" kern="1200" dirty="0">
                <a:solidFill>
                  <a:schemeClr val="tx1"/>
                </a:solidFill>
                <a:effectLst/>
                <a:latin typeface="+mn-lt"/>
                <a:ea typeface="+mn-ea"/>
                <a:cs typeface="+mn-cs"/>
              </a:rPr>
              <a:t>This open-source hydrologic emulator provides researchers with an easy way to examine the variations in future water budgets and hydrologic conditions under numerous scenarios with little effort, reasonable model predictability, and enormous computational gain. The new tool can be used to mimic Earth system models and global hydrological models, and to represent the water supply component in integrated human-Earth system models. It can also support research related to deep uncertainty analysis.</a:t>
            </a:r>
          </a:p>
          <a:p>
            <a:r>
              <a:rPr lang="en-US" sz="1200" b="1" kern="1200" dirty="0">
                <a:solidFill>
                  <a:schemeClr val="tx1"/>
                </a:solidFill>
                <a:effectLst/>
                <a:latin typeface="+mn-lt"/>
                <a:ea typeface="+mn-ea"/>
                <a:cs typeface="+mn-cs"/>
              </a:rPr>
              <a:t>Summary</a:t>
            </a:r>
          </a:p>
          <a:p>
            <a:r>
              <a:rPr lang="en-US" sz="1200" kern="1200" dirty="0">
                <a:solidFill>
                  <a:schemeClr val="tx1"/>
                </a:solidFill>
                <a:effectLst/>
                <a:latin typeface="+mn-lt"/>
                <a:ea typeface="+mn-ea"/>
                <a:cs typeface="+mn-cs"/>
              </a:rPr>
              <a:t>Modeling hydrologic systems over the entire globe requires considerable computer memory and time. An emulator—a statistical approximation of a simulator—can be used when less detail is needed for the purpose, using fewer computer resources. Its less complex structure also requires fewer inputs, which saves users time. The researchers created an open-source emulator with distributed and lumped schemes, which do and do not, respectively, account for spatial variation within a river basin. Then they used the detailed and commonly used VIC model to simulate global runoff from 1971 to 2010 in the world’s 235 river basins. Results from the emulator were comparable in annual total quantity, spatial pattern, and temporal variation of the major water fluxes (e.g., total runoff, evapotranspiration). The lumped scheme was 100 times more computationally efficient than the distributed scheme, and ten million times more efficient than the detailed VIC model. </a:t>
            </a:r>
            <a:r>
              <a:rPr lang="en-US" sz="1200" kern="1200">
                <a:solidFill>
                  <a:schemeClr val="tx1"/>
                </a:solidFill>
                <a:effectLst/>
                <a:latin typeface="+mn-lt"/>
                <a:ea typeface="+mn-ea"/>
                <a:cs typeface="+mn-cs"/>
              </a:rPr>
              <a:t>The lumped scheme is reasonable for broad practical use, and the distributed scheme is an efficient alternative if spatial variation is to be included.</a:t>
            </a:r>
          </a:p>
          <a:p>
            <a:pPr eaLnBrk="1" hangingPunct="1">
              <a:spcBef>
                <a:spcPct val="0"/>
              </a:spcBef>
            </a:pPr>
            <a:endParaRPr lang="en-US" altLang="en-US" sz="1000" dirty="0"/>
          </a:p>
        </p:txBody>
      </p:sp>
    </p:spTree>
    <p:extLst>
      <p:ext uri="{BB962C8B-B14F-4D97-AF65-F5344CB8AC3E}">
        <p14:creationId xmlns:p14="http://schemas.microsoft.com/office/powerpoint/2010/main" val="1437868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420519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46A0FA-0EA6-4C0B-8153-B3F39CE5B58E}"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B4F7342-BC36-4927-B572-A15894562681}" type="slidenum">
              <a:rPr lang="en-US"/>
              <a:pPr>
                <a:defRPr/>
              </a:pPr>
              <a:t>‹#›</a:t>
            </a:fld>
            <a:endParaRPr lang="en-US" dirty="0"/>
          </a:p>
        </p:txBody>
      </p:sp>
    </p:spTree>
    <p:extLst>
      <p:ext uri="{BB962C8B-B14F-4D97-AF65-F5344CB8AC3E}">
        <p14:creationId xmlns:p14="http://schemas.microsoft.com/office/powerpoint/2010/main" val="367607124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5194/gmd-11-1077-201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Bef>
                <a:spcPct val="15000"/>
              </a:spcBef>
            </a:pPr>
            <a:endParaRPr lang="en-US" altLang="en-US" sz="1600" dirty="0">
              <a:solidFill>
                <a:prstClr val="black"/>
              </a:solidFill>
            </a:endParaRPr>
          </a:p>
        </p:txBody>
      </p:sp>
      <p:sp>
        <p:nvSpPr>
          <p:cNvPr id="3075" name="Rectangle 4"/>
          <p:cNvSpPr>
            <a:spLocks noChangeArrowheads="1"/>
          </p:cNvSpPr>
          <p:nvPr/>
        </p:nvSpPr>
        <p:spPr bwMode="auto">
          <a:xfrm>
            <a:off x="142202" y="1056773"/>
            <a:ext cx="442979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cs typeface="Arial" pitchFamily="34" charset="0"/>
              </a:rPr>
              <a:t>Objective</a:t>
            </a:r>
          </a:p>
          <a:p>
            <a:pPr marL="285750" indent="-285750">
              <a:spcBef>
                <a:spcPct val="15000"/>
              </a:spcBef>
              <a:buFont typeface="Arial" pitchFamily="34" charset="0"/>
              <a:buChar char="●"/>
              <a:defRPr/>
            </a:pPr>
            <a:r>
              <a:rPr lang="en-US" sz="1400" dirty="0">
                <a:solidFill>
                  <a:prstClr val="black"/>
                </a:solidFill>
              </a:rPr>
              <a:t>Construct a hydrological emulator (HE) that can efficiently mimic complex global hydrological models while maintaining a balance between model complexity and computational efficiency</a:t>
            </a:r>
          </a:p>
          <a:p>
            <a:pPr marL="285750" indent="-285750">
              <a:spcBef>
                <a:spcPct val="15000"/>
              </a:spcBef>
              <a:buFont typeface="Arial" pitchFamily="34" charset="0"/>
              <a:buChar char="●"/>
              <a:defRPr/>
            </a:pPr>
            <a:endParaRPr lang="en-US" sz="1400" dirty="0">
              <a:solidFill>
                <a:prstClr val="black"/>
              </a:solidFill>
            </a:endParaRPr>
          </a:p>
          <a:p>
            <a:pPr marL="231775" indent="-231775" algn="ctr">
              <a:spcBef>
                <a:spcPct val="15000"/>
              </a:spcBef>
              <a:defRPr/>
            </a:pPr>
            <a:r>
              <a:rPr lang="en-US" sz="1600" b="1" dirty="0">
                <a:solidFill>
                  <a:prstClr val="black"/>
                </a:solidFill>
                <a:cs typeface="Arial" pitchFamily="34" charset="0"/>
              </a:rPr>
              <a:t>Approach</a:t>
            </a:r>
            <a:endParaRPr lang="en-US" sz="1400" b="1" dirty="0">
              <a:solidFill>
                <a:prstClr val="black"/>
              </a:solidFill>
              <a:cs typeface="Arial" pitchFamily="34" charset="0"/>
            </a:endParaRPr>
          </a:p>
          <a:p>
            <a:pPr marL="285750" indent="-285750">
              <a:spcBef>
                <a:spcPct val="15000"/>
              </a:spcBef>
              <a:buFont typeface="Arial" pitchFamily="34" charset="0"/>
              <a:buChar char="●"/>
              <a:defRPr/>
            </a:pPr>
            <a:r>
              <a:rPr lang="en-US" sz="1400" dirty="0">
                <a:solidFill>
                  <a:prstClr val="black"/>
                </a:solidFill>
              </a:rPr>
              <a:t>Build a global hydrologic model to simulate both annual and seasonal water fluxes and pools, and track groundwater recharge and storage using both lumped and distributed schemes</a:t>
            </a:r>
          </a:p>
          <a:p>
            <a:pPr marL="285750" indent="-285750">
              <a:spcBef>
                <a:spcPct val="15000"/>
              </a:spcBef>
              <a:buFont typeface="Arial" pitchFamily="34" charset="0"/>
              <a:buChar char="●"/>
              <a:defRPr/>
            </a:pPr>
            <a:r>
              <a:rPr lang="en-US" sz="1400" dirty="0">
                <a:solidFill>
                  <a:prstClr val="black"/>
                </a:solidFill>
                <a:cs typeface="Arial" pitchFamily="34" charset="0"/>
              </a:rPr>
              <a:t>Calibrate and validate the HE against the widely used Variable Infiltration Capacity (VIC) model</a:t>
            </a:r>
          </a:p>
          <a:p>
            <a:pPr marL="285750" indent="-285750">
              <a:spcBef>
                <a:spcPct val="15000"/>
              </a:spcBef>
              <a:buFont typeface="Arial" pitchFamily="34" charset="0"/>
              <a:buChar char="●"/>
              <a:defRPr/>
            </a:pPr>
            <a:endParaRPr lang="en-US" sz="1400" dirty="0">
              <a:solidFill>
                <a:prstClr val="black"/>
              </a:solidFill>
              <a:cs typeface="Arial" pitchFamily="34" charset="0"/>
            </a:endParaRPr>
          </a:p>
          <a:p>
            <a:pPr algn="ctr">
              <a:spcBef>
                <a:spcPct val="15000"/>
              </a:spcBef>
              <a:defRPr/>
            </a:pPr>
            <a:r>
              <a:rPr lang="en-US" sz="1600" b="1" dirty="0">
                <a:solidFill>
                  <a:prstClr val="black"/>
                </a:solidFill>
              </a:rPr>
              <a:t>Impact</a:t>
            </a:r>
          </a:p>
          <a:p>
            <a:pPr marL="285750" indent="-285750">
              <a:spcBef>
                <a:spcPct val="15000"/>
              </a:spcBef>
              <a:buFont typeface="Arial" pitchFamily="34" charset="0"/>
              <a:buChar char="●"/>
              <a:defRPr/>
            </a:pPr>
            <a:r>
              <a:rPr lang="en-US" sz="1400" dirty="0">
                <a:solidFill>
                  <a:prstClr val="black"/>
                </a:solidFill>
              </a:rPr>
              <a:t>The computational efficiencies of the lumped and distributed HE schemes are seven and five orders of magnitude higher, respectively, than the VIC model</a:t>
            </a:r>
          </a:p>
          <a:p>
            <a:pPr marL="285750" indent="-285750">
              <a:spcBef>
                <a:spcPct val="15000"/>
              </a:spcBef>
              <a:buFont typeface="Arial" pitchFamily="34" charset="0"/>
              <a:buChar char="●"/>
              <a:defRPr/>
            </a:pPr>
            <a:r>
              <a:rPr lang="en-US" sz="1400" dirty="0">
                <a:solidFill>
                  <a:prstClr val="black"/>
                </a:solidFill>
              </a:rPr>
              <a:t>The HE can be used to emulate other global hydrologic and Earth system models (e.g., E3SM, CESM)</a:t>
            </a:r>
          </a:p>
          <a:p>
            <a:pPr marL="285750" indent="-285750">
              <a:spcBef>
                <a:spcPct val="15000"/>
              </a:spcBef>
              <a:buFont typeface="Arial" pitchFamily="34" charset="0"/>
              <a:buChar char="●"/>
              <a:defRPr/>
            </a:pPr>
            <a:r>
              <a:rPr lang="en-US" sz="1400" dirty="0">
                <a:solidFill>
                  <a:prstClr val="black"/>
                </a:solidFill>
              </a:rPr>
              <a:t>The HE can also be used to represent the water supply component in integrated human-Earth system models</a:t>
            </a:r>
          </a:p>
        </p:txBody>
      </p:sp>
      <p:sp>
        <p:nvSpPr>
          <p:cNvPr id="3076" name="Rectangle 5"/>
          <p:cNvSpPr>
            <a:spLocks noChangeArrowheads="1"/>
          </p:cNvSpPr>
          <p:nvPr/>
        </p:nvSpPr>
        <p:spPr bwMode="auto">
          <a:xfrm>
            <a:off x="152400" y="76200"/>
            <a:ext cx="8915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3000" b="1" dirty="0">
                <a:solidFill>
                  <a:prstClr val="black"/>
                </a:solidFill>
                <a:latin typeface="Arial" panose="020B0604020202020204" pitchFamily="34" charset="0"/>
                <a:cs typeface="Arial" panose="020B0604020202020204" pitchFamily="34" charset="0"/>
              </a:rPr>
              <a:t>A Hydrological Emulator for Global Applications</a:t>
            </a:r>
          </a:p>
        </p:txBody>
      </p:sp>
      <p:sp>
        <p:nvSpPr>
          <p:cNvPr id="3077" name="Text Box 6"/>
          <p:cNvSpPr txBox="1">
            <a:spLocks noChangeArrowheads="1"/>
          </p:cNvSpPr>
          <p:nvPr/>
        </p:nvSpPr>
        <p:spPr bwMode="auto">
          <a:xfrm>
            <a:off x="4876800" y="6038784"/>
            <a:ext cx="41910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r>
              <a:rPr lang="en-US" sz="1000" dirty="0">
                <a:solidFill>
                  <a:prstClr val="black"/>
                </a:solidFill>
                <a:latin typeface="+mn-lt"/>
                <a:cs typeface="Arial" panose="020B0604020202020204" pitchFamily="34" charset="0"/>
              </a:rPr>
              <a:t>Liu Y., Hejazi, M., Li, H., Zhang, X., and </a:t>
            </a:r>
            <a:r>
              <a:rPr lang="en-US" sz="1000" dirty="0" err="1">
                <a:solidFill>
                  <a:prstClr val="black"/>
                </a:solidFill>
                <a:latin typeface="+mn-lt"/>
                <a:cs typeface="Arial" panose="020B0604020202020204" pitchFamily="34" charset="0"/>
              </a:rPr>
              <a:t>Leng</a:t>
            </a:r>
            <a:r>
              <a:rPr lang="en-US" sz="1000" dirty="0">
                <a:solidFill>
                  <a:prstClr val="black"/>
                </a:solidFill>
                <a:latin typeface="+mn-lt"/>
                <a:cs typeface="Arial" panose="020B0604020202020204" pitchFamily="34" charset="0"/>
              </a:rPr>
              <a:t>, G. (2018). A hydrological emulator for global applications – HE v1.0.0. Geoscientific Model Development, 11(3), 1077-1092. </a:t>
            </a:r>
            <a:r>
              <a:rPr lang="en-US" sz="1000" dirty="0">
                <a:solidFill>
                  <a:prstClr val="black"/>
                </a:solidFill>
                <a:latin typeface="+mn-lt"/>
                <a:cs typeface="Arial" panose="020B0604020202020204" pitchFamily="34" charset="0"/>
                <a:hlinkClick r:id="rId3"/>
              </a:rPr>
              <a:t>https://doi.org/10.5194/gmd-11-1077-2018</a:t>
            </a:r>
            <a:endParaRPr lang="en-US" sz="1000" dirty="0">
              <a:solidFill>
                <a:prstClr val="black"/>
              </a:solidFill>
              <a:latin typeface="+mn-lt"/>
              <a:cs typeface="Arial" panose="020B0604020202020204" pitchFamily="34" charset="0"/>
            </a:endParaRPr>
          </a:p>
        </p:txBody>
      </p:sp>
      <p:pic>
        <p:nvPicPr>
          <p:cNvPr id="9" name="Picture 8"/>
          <p:cNvPicPr>
            <a:picLocks noChangeAspect="1"/>
          </p:cNvPicPr>
          <p:nvPr/>
        </p:nvPicPr>
        <p:blipFill>
          <a:blip r:embed="rId4"/>
          <a:stretch>
            <a:fillRect/>
          </a:stretch>
        </p:blipFill>
        <p:spPr>
          <a:xfrm>
            <a:off x="5257125" y="762000"/>
            <a:ext cx="3277950" cy="4515215"/>
          </a:xfrm>
          <a:prstGeom prst="rect">
            <a:avLst/>
          </a:prstGeom>
        </p:spPr>
      </p:pic>
      <p:sp>
        <p:nvSpPr>
          <p:cNvPr id="10" name="TextBox 9"/>
          <p:cNvSpPr txBox="1">
            <a:spLocks noChangeArrowheads="1"/>
          </p:cNvSpPr>
          <p:nvPr/>
        </p:nvSpPr>
        <p:spPr bwMode="auto">
          <a:xfrm>
            <a:off x="4774344" y="5267993"/>
            <a:ext cx="439896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These graphs show that results for the 21 water basins in the </a:t>
            </a:r>
            <a:r>
              <a:rPr lang="en-US" altLang="en-US" sz="1200" b="1">
                <a:solidFill>
                  <a:srgbClr val="0000FF"/>
                </a:solidFill>
                <a:latin typeface="Arial" panose="020B0604020202020204" pitchFamily="34" charset="0"/>
              </a:rPr>
              <a:t>United States </a:t>
            </a:r>
            <a:r>
              <a:rPr lang="en-US" altLang="en-US" sz="1200" b="1" dirty="0">
                <a:solidFill>
                  <a:srgbClr val="0000FF"/>
                </a:solidFill>
                <a:latin typeface="Arial" panose="020B0604020202020204" pitchFamily="34" charset="0"/>
              </a:rPr>
              <a:t>from the VIC model compare well with those from the HE in lumped and distributed schemes. </a:t>
            </a:r>
          </a:p>
        </p:txBody>
      </p:sp>
    </p:spTree>
    <p:extLst>
      <p:ext uri="{BB962C8B-B14F-4D97-AF65-F5344CB8AC3E}">
        <p14:creationId xmlns:p14="http://schemas.microsoft.com/office/powerpoint/2010/main" val="299079275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Liu-etal-Hydrological Emulator-GMD-June2018-f</Presentation>
    <Funding xmlns="98b00cf3-a6ce-40de-8923-f140beb786e9">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F88E1-9AC4-43AB-9A72-26377B3C596C}">
  <ds:schemaRefs>
    <ds:schemaRef ds:uri="http://purl.org/dc/dcmitype/"/>
    <ds:schemaRef ds:uri="http://schemas.microsoft.com/sharepoint/v3"/>
    <ds:schemaRef ds:uri="http://www.w3.org/XML/1998/namespace"/>
    <ds:schemaRef ds:uri="http://schemas.microsoft.com/office/infopath/2007/PartnerControls"/>
    <ds:schemaRef ds:uri="98b00cf3-a6ce-40de-8923-f140beb786e9"/>
    <ds:schemaRef ds:uri="http://schemas.openxmlformats.org/package/2006/metadata/core-properties"/>
    <ds:schemaRef ds:uri="http://schemas.microsoft.com/office/2006/documentManagement/types"/>
    <ds:schemaRef ds:uri="http://purl.org/dc/terms/"/>
    <ds:schemaRef ds:uri="http://purl.org/dc/elements/1.1/"/>
    <ds:schemaRef ds:uri="http://schemas.microsoft.com/office/2006/metadata/properties"/>
  </ds:schemaRefs>
</ds:datastoreItem>
</file>

<file path=customXml/itemProps2.xml><?xml version="1.0" encoding="utf-8"?>
<ds:datastoreItem xmlns:ds="http://schemas.openxmlformats.org/officeDocument/2006/customXml" ds:itemID="{CFFF0BB7-CB83-455F-B4E5-13243CD514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506</TotalTime>
  <Words>594</Words>
  <Application>Microsoft Macintosh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Liu-etal-Hydrological Emulator-GMD-June2018-f</dc:title>
  <dc:creator>JOvink</dc:creator>
  <dc:description/>
  <cp:lastModifiedBy>Shim, Edward</cp:lastModifiedBy>
  <cp:revision>66</cp:revision>
  <cp:lastPrinted>2011-05-11T17:30:12Z</cp:lastPrinted>
  <dcterms:created xsi:type="dcterms:W3CDTF">2012-10-05T18:57:41Z</dcterms:created>
  <dcterms:modified xsi:type="dcterms:W3CDTF">2019-07-05T19:07:06Z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y fmtid="{D5CDD505-2E9C-101B-9397-08002B2CF9AE}" pid="5" name="Highlight">
    <vt:lpwstr/>
  </property>
  <property fmtid="{D5CDD505-2E9C-101B-9397-08002B2CF9AE}" pid="6" name="FY">
    <vt:lpwstr/>
  </property>
  <property fmtid="{D5CDD505-2E9C-101B-9397-08002B2CF9AE}" pid="7" name="Funding">
    <vt:lpwstr>MSD</vt:lpwstr>
  </property>
  <property fmtid="{D5CDD505-2E9C-101B-9397-08002B2CF9AE}" pid="8" name="ContentTypeId">
    <vt:lpwstr>0x010100A22E315B1F3C42B49A0E90D2F9AB5AB100A3ADA40348D53C4EA114B46FA9468BEB</vt:lpwstr>
  </property>
  <property fmtid="{D5CDD505-2E9C-101B-9397-08002B2CF9AE}" pid="9" name="ContentType">
    <vt:lpwstr>Slide</vt:lpwstr>
  </property>
  <property fmtid="{D5CDD505-2E9C-101B-9397-08002B2CF9AE}" pid="10" name="Presentation">
    <vt:lpwstr>Liu-etal-Hydrological Emulator-GMD-June2018-f</vt:lpwstr>
  </property>
  <property fmtid="{D5CDD505-2E9C-101B-9397-08002B2CF9AE}" pid="11" name="SlideDescription">
    <vt:lpwstr/>
  </property>
</Properties>
</file>