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08D389-81CD-4BD5-842D-EAD5C1336646}" type="datetimeFigureOut">
              <a:rPr lang="en-US" smtClean="0"/>
              <a:t>7/9/19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ECAF8-7D35-47C6-9EA5-55D09FBA13FD}" type="slidenum">
              <a:rPr lang="en-US" smtClean="0"/>
              <a:t>‹#›</a:t>
            </a:fld>
            <a:endParaRPr lang="en-US"/>
          </a:p>
        </p:txBody>
      </p:sp>
    </p:spTree>
    <p:extLst>
      <p:ext uri="{BB962C8B-B14F-4D97-AF65-F5344CB8AC3E}">
        <p14:creationId xmlns:p14="http://schemas.microsoft.com/office/powerpoint/2010/main" val="2225439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000"/>
              <a:t>http://www.pnnl.gov/science/highlights/highlights.asp?division=749</a:t>
            </a:r>
            <a:endParaRPr lang="en-US" altLang="en-US" sz="1000" dirty="0"/>
          </a:p>
        </p:txBody>
      </p:sp>
    </p:spTree>
    <p:extLst>
      <p:ext uri="{BB962C8B-B14F-4D97-AF65-F5344CB8AC3E}">
        <p14:creationId xmlns:p14="http://schemas.microsoft.com/office/powerpoint/2010/main" val="1113475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17507050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7/9/19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363792273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75/JHM-D-16-0207.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srgbClr val="000000"/>
              </a:solidFill>
            </a:endParaRPr>
          </a:p>
        </p:txBody>
      </p:sp>
      <p:sp>
        <p:nvSpPr>
          <p:cNvPr id="3076" name="Rectangle 5"/>
          <p:cNvSpPr>
            <a:spLocks noChangeArrowheads="1"/>
          </p:cNvSpPr>
          <p:nvPr/>
        </p:nvSpPr>
        <p:spPr bwMode="auto">
          <a:xfrm>
            <a:off x="2830" y="-41810"/>
            <a:ext cx="9232124" cy="97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600" b="1" dirty="0"/>
              <a:t>Understanding Flood Seasonality and its Temporal Shifts </a:t>
            </a:r>
            <a:br>
              <a:rPr lang="en-US" sz="2600" b="1" dirty="0"/>
            </a:br>
            <a:r>
              <a:rPr lang="en-US" sz="2600" b="1" dirty="0"/>
              <a:t>within the Contiguous United States </a:t>
            </a:r>
          </a:p>
        </p:txBody>
      </p:sp>
      <p:sp>
        <p:nvSpPr>
          <p:cNvPr id="3077" name="Text Box 6"/>
          <p:cNvSpPr txBox="1">
            <a:spLocks noChangeArrowheads="1"/>
          </p:cNvSpPr>
          <p:nvPr/>
        </p:nvSpPr>
        <p:spPr bwMode="auto">
          <a:xfrm>
            <a:off x="4055633" y="5826669"/>
            <a:ext cx="4920201"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a:t>Ye S, H-Y Li, LR Leung, J </a:t>
            </a:r>
            <a:r>
              <a:rPr lang="en-US" sz="1000" dirty="0" err="1"/>
              <a:t>Guo</a:t>
            </a:r>
            <a:r>
              <a:rPr lang="en-US" sz="1000" dirty="0"/>
              <a:t>, Q Ran, Y </a:t>
            </a:r>
            <a:r>
              <a:rPr lang="en-US" sz="1000" dirty="0" err="1"/>
              <a:t>Demissie</a:t>
            </a:r>
            <a:r>
              <a:rPr lang="en-US" sz="1000" dirty="0"/>
              <a:t>, and M </a:t>
            </a:r>
            <a:r>
              <a:rPr lang="en-US" sz="1000" dirty="0" err="1"/>
              <a:t>Sivapalan</a:t>
            </a:r>
            <a:r>
              <a:rPr lang="en-US" sz="1000" dirty="0"/>
              <a:t>. 2017. “Understanding Flood Seasonality and its Temporal Shifts within the Contiguous United States.” </a:t>
            </a:r>
            <a:r>
              <a:rPr lang="en-US" sz="1000" i="1" dirty="0"/>
              <a:t>Journal of Hydrometeorology</a:t>
            </a:r>
            <a:r>
              <a:rPr lang="en-US" sz="1000" dirty="0"/>
              <a:t> 18(7):1997-2009. </a:t>
            </a:r>
            <a:r>
              <a:rPr lang="en-US" sz="1000" dirty="0">
                <a:hlinkClick r:id="rId3"/>
              </a:rPr>
              <a:t>https://doi.org/10.1175</a:t>
            </a:r>
            <a:r>
              <a:rPr lang="en-US" sz="1000">
                <a:hlinkClick r:id="rId3"/>
              </a:rPr>
              <a:t>/JHM-D-16-0207.1</a:t>
            </a:r>
            <a:r>
              <a:rPr lang="en-US" sz="1000"/>
              <a:t>.</a:t>
            </a:r>
            <a:endParaRPr lang="en-US" sz="1000" dirty="0"/>
          </a:p>
        </p:txBody>
      </p:sp>
      <p:sp>
        <p:nvSpPr>
          <p:cNvPr id="9" name="Rectangle 4"/>
          <p:cNvSpPr>
            <a:spLocks noChangeArrowheads="1"/>
          </p:cNvSpPr>
          <p:nvPr/>
        </p:nvSpPr>
        <p:spPr bwMode="auto">
          <a:xfrm>
            <a:off x="18992" y="796061"/>
            <a:ext cx="3798293" cy="598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latin typeface="Calibri" pitchFamily="34" charset="0"/>
                <a:ea typeface="+mn-ea"/>
                <a:cs typeface="Arial" pitchFamily="34" charset="0"/>
              </a:rPr>
              <a:t>Objective</a:t>
            </a:r>
          </a:p>
          <a:p>
            <a:pPr marL="285750" indent="-285750">
              <a:spcBef>
                <a:spcPts val="200"/>
              </a:spcBef>
              <a:buFont typeface="Arial" pitchFamily="34" charset="0"/>
              <a:buChar char="●"/>
              <a:tabLst>
                <a:tab pos="338138" algn="l"/>
              </a:tabLst>
              <a:defRPr/>
            </a:pPr>
            <a:r>
              <a:rPr lang="en-US" sz="1600" dirty="0"/>
              <a:t>Understand processes that influence the seasonality of annual maximum floods (AMF) and its decadal changes in the United States</a:t>
            </a:r>
          </a:p>
          <a:p>
            <a:pPr algn="ctr">
              <a:spcBef>
                <a:spcPct val="15000"/>
              </a:spcBef>
              <a:defRPr/>
            </a:pPr>
            <a:r>
              <a:rPr lang="en-US" b="1" dirty="0">
                <a:solidFill>
                  <a:prstClr val="black"/>
                </a:solidFill>
                <a:latin typeface="Calibri" pitchFamily="34" charset="0"/>
                <a:cs typeface="Arial" pitchFamily="34" charset="0"/>
              </a:rPr>
              <a:t>Approach</a:t>
            </a:r>
          </a:p>
          <a:p>
            <a:pPr marL="285750" indent="-285750">
              <a:spcBef>
                <a:spcPts val="200"/>
              </a:spcBef>
              <a:buFont typeface="Arial" pitchFamily="34" charset="0"/>
              <a:buChar char="●"/>
              <a:tabLst>
                <a:tab pos="338138" algn="l"/>
              </a:tabLst>
              <a:defRPr/>
            </a:pPr>
            <a:r>
              <a:rPr lang="en-US" sz="1600" dirty="0"/>
              <a:t>Quantify the seasonality (timing and amplitude) of annual maximum rainfall (AMR) and AMF </a:t>
            </a:r>
            <a:r>
              <a:rPr lang="en-US" sz="1600"/>
              <a:t>at 259 catchments </a:t>
            </a:r>
            <a:r>
              <a:rPr lang="en-US" sz="1600" dirty="0"/>
              <a:t>across the lower 48 United States</a:t>
            </a:r>
          </a:p>
          <a:p>
            <a:pPr marL="285750" indent="-285750">
              <a:spcBef>
                <a:spcPts val="200"/>
              </a:spcBef>
              <a:buFont typeface="Arial" pitchFamily="34" charset="0"/>
              <a:buChar char="●"/>
              <a:tabLst>
                <a:tab pos="338138" algn="l"/>
              </a:tabLst>
              <a:defRPr/>
            </a:pPr>
            <a:r>
              <a:rPr lang="en-US" sz="1600" dirty="0"/>
              <a:t>Evaluate the effects of antecedent soil moisture and the seasonal cycles of energy and water on AMR and AMF</a:t>
            </a:r>
          </a:p>
          <a:p>
            <a:pPr marL="231775" indent="-231775" algn="ctr">
              <a:spcBef>
                <a:spcPct val="15000"/>
              </a:spcBef>
              <a:defRPr/>
            </a:pPr>
            <a:r>
              <a:rPr lang="en-US" b="1" dirty="0">
                <a:solidFill>
                  <a:prstClr val="black"/>
                </a:solidFill>
                <a:latin typeface="Calibri" pitchFamily="34" charset="0"/>
                <a:cs typeface="Arial" pitchFamily="34" charset="0"/>
              </a:rPr>
              <a:t>Impact</a:t>
            </a:r>
          </a:p>
          <a:p>
            <a:pPr marL="285750" indent="-285750">
              <a:spcBef>
                <a:spcPts val="200"/>
              </a:spcBef>
              <a:buFont typeface="Arial" pitchFamily="34" charset="0"/>
              <a:buChar char="●"/>
              <a:tabLst>
                <a:tab pos="338138" algn="l"/>
              </a:tabLst>
              <a:defRPr/>
            </a:pPr>
            <a:r>
              <a:rPr lang="en-US" sz="1600" dirty="0"/>
              <a:t>In Eastern U.S., concurrent widespread increase in event rainfall magnitude and reduced soil water storage led to more variable timing of floods since 1980</a:t>
            </a:r>
          </a:p>
          <a:p>
            <a:pPr marL="285750" indent="-285750">
              <a:spcBef>
                <a:spcPts val="200"/>
              </a:spcBef>
              <a:buFont typeface="Arial" pitchFamily="34" charset="0"/>
              <a:buChar char="●"/>
              <a:tabLst>
                <a:tab pos="338138" algn="l"/>
              </a:tabLst>
              <a:defRPr/>
            </a:pPr>
            <a:r>
              <a:rPr lang="en-US" sz="1600" dirty="0"/>
              <a:t>Findings provide useful insights for understanding future changes in flood seasonality as Earth system models project changes in extreme precipitation and aridity over land</a:t>
            </a:r>
          </a:p>
          <a:p>
            <a:pPr marL="285750" indent="-285750">
              <a:spcBef>
                <a:spcPct val="15000"/>
              </a:spcBef>
              <a:buFont typeface="Arial" pitchFamily="34" charset="0"/>
              <a:buChar char="●"/>
              <a:tabLst>
                <a:tab pos="338138" algn="l"/>
              </a:tabLst>
              <a:defRPr/>
            </a:pPr>
            <a:endParaRPr lang="en-US" dirty="0"/>
          </a:p>
          <a:p>
            <a:pPr marL="285750" indent="-285750">
              <a:spcBef>
                <a:spcPct val="15000"/>
              </a:spcBef>
              <a:buFont typeface="Arial" pitchFamily="34" charset="0"/>
              <a:buChar char="●"/>
              <a:tabLst>
                <a:tab pos="338138" algn="l"/>
              </a:tabLst>
              <a:defRPr/>
            </a:pPr>
            <a:endParaRPr lang="en-US" dirty="0"/>
          </a:p>
          <a:p>
            <a:pPr algn="ctr">
              <a:spcBef>
                <a:spcPct val="15000"/>
              </a:spcBef>
              <a:defRPr/>
            </a:pPr>
            <a:endParaRPr lang="en-US" b="1" dirty="0"/>
          </a:p>
        </p:txBody>
      </p:sp>
      <p:grpSp>
        <p:nvGrpSpPr>
          <p:cNvPr id="3341" name="Group 3340"/>
          <p:cNvGrpSpPr/>
          <p:nvPr/>
        </p:nvGrpSpPr>
        <p:grpSpPr>
          <a:xfrm>
            <a:off x="3926541" y="858248"/>
            <a:ext cx="5125440" cy="3094005"/>
            <a:chOff x="3733800" y="950915"/>
            <a:chExt cx="5310188" cy="3019428"/>
          </a:xfrm>
        </p:grpSpPr>
        <p:pic>
          <p:nvPicPr>
            <p:cNvPr id="1375" name="Picture 3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950915"/>
              <a:ext cx="5310188" cy="2841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34" name="Freeform 352"/>
            <p:cNvSpPr>
              <a:spLocks/>
            </p:cNvSpPr>
            <p:nvPr/>
          </p:nvSpPr>
          <p:spPr bwMode="auto">
            <a:xfrm>
              <a:off x="3787775" y="3644905"/>
              <a:ext cx="896938" cy="311150"/>
            </a:xfrm>
            <a:custGeom>
              <a:avLst/>
              <a:gdLst>
                <a:gd name="T0" fmla="*/ 0 w 880"/>
                <a:gd name="T1" fmla="*/ 306 h 306"/>
                <a:gd name="T2" fmla="*/ 0 w 880"/>
                <a:gd name="T3" fmla="*/ 306 h 306"/>
                <a:gd name="T4" fmla="*/ 880 w 880"/>
                <a:gd name="T5" fmla="*/ 306 h 306"/>
                <a:gd name="T6" fmla="*/ 880 w 880"/>
                <a:gd name="T7" fmla="*/ 0 h 306"/>
                <a:gd name="T8" fmla="*/ 0 w 880"/>
                <a:gd name="T9" fmla="*/ 0 h 306"/>
                <a:gd name="T10" fmla="*/ 0 w 880"/>
                <a:gd name="T11" fmla="*/ 306 h 306"/>
              </a:gdLst>
              <a:ahLst/>
              <a:cxnLst>
                <a:cxn ang="0">
                  <a:pos x="T0" y="T1"/>
                </a:cxn>
                <a:cxn ang="0">
                  <a:pos x="T2" y="T3"/>
                </a:cxn>
                <a:cxn ang="0">
                  <a:pos x="T4" y="T5"/>
                </a:cxn>
                <a:cxn ang="0">
                  <a:pos x="T6" y="T7"/>
                </a:cxn>
                <a:cxn ang="0">
                  <a:pos x="T8" y="T9"/>
                </a:cxn>
                <a:cxn ang="0">
                  <a:pos x="T10" y="T11"/>
                </a:cxn>
              </a:cxnLst>
              <a:rect l="0" t="0" r="r" b="b"/>
              <a:pathLst>
                <a:path w="880" h="306">
                  <a:moveTo>
                    <a:pt x="0" y="306"/>
                  </a:moveTo>
                  <a:lnTo>
                    <a:pt x="0" y="306"/>
                  </a:lnTo>
                  <a:lnTo>
                    <a:pt x="880" y="306"/>
                  </a:lnTo>
                  <a:lnTo>
                    <a:pt x="880" y="0"/>
                  </a:lnTo>
                  <a:lnTo>
                    <a:pt x="0" y="0"/>
                  </a:lnTo>
                  <a:lnTo>
                    <a:pt x="0" y="306"/>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35" name="Freeform 353"/>
            <p:cNvSpPr>
              <a:spLocks/>
            </p:cNvSpPr>
            <p:nvPr/>
          </p:nvSpPr>
          <p:spPr bwMode="auto">
            <a:xfrm>
              <a:off x="6626225" y="3644905"/>
              <a:ext cx="882650" cy="325438"/>
            </a:xfrm>
            <a:custGeom>
              <a:avLst/>
              <a:gdLst>
                <a:gd name="T0" fmla="*/ 0 w 867"/>
                <a:gd name="T1" fmla="*/ 320 h 320"/>
                <a:gd name="T2" fmla="*/ 0 w 867"/>
                <a:gd name="T3" fmla="*/ 320 h 320"/>
                <a:gd name="T4" fmla="*/ 867 w 867"/>
                <a:gd name="T5" fmla="*/ 320 h 320"/>
                <a:gd name="T6" fmla="*/ 867 w 867"/>
                <a:gd name="T7" fmla="*/ 0 h 320"/>
                <a:gd name="T8" fmla="*/ 0 w 867"/>
                <a:gd name="T9" fmla="*/ 0 h 320"/>
                <a:gd name="T10" fmla="*/ 0 w 867"/>
                <a:gd name="T11" fmla="*/ 320 h 320"/>
              </a:gdLst>
              <a:ahLst/>
              <a:cxnLst>
                <a:cxn ang="0">
                  <a:pos x="T0" y="T1"/>
                </a:cxn>
                <a:cxn ang="0">
                  <a:pos x="T2" y="T3"/>
                </a:cxn>
                <a:cxn ang="0">
                  <a:pos x="T4" y="T5"/>
                </a:cxn>
                <a:cxn ang="0">
                  <a:pos x="T6" y="T7"/>
                </a:cxn>
                <a:cxn ang="0">
                  <a:pos x="T8" y="T9"/>
                </a:cxn>
                <a:cxn ang="0">
                  <a:pos x="T10" y="T11"/>
                </a:cxn>
              </a:cxnLst>
              <a:rect l="0" t="0" r="r" b="b"/>
              <a:pathLst>
                <a:path w="867" h="320">
                  <a:moveTo>
                    <a:pt x="0" y="320"/>
                  </a:moveTo>
                  <a:lnTo>
                    <a:pt x="0" y="320"/>
                  </a:lnTo>
                  <a:lnTo>
                    <a:pt x="867" y="320"/>
                  </a:lnTo>
                  <a:lnTo>
                    <a:pt x="867" y="0"/>
                  </a:lnTo>
                  <a:lnTo>
                    <a:pt x="0" y="0"/>
                  </a:lnTo>
                  <a:lnTo>
                    <a:pt x="0" y="32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340" name="TextBox 3339"/>
          <p:cNvSpPr txBox="1"/>
          <p:nvPr/>
        </p:nvSpPr>
        <p:spPr>
          <a:xfrm>
            <a:off x="3942622" y="3962367"/>
            <a:ext cx="5173354" cy="1569660"/>
          </a:xfrm>
          <a:prstGeom prst="rect">
            <a:avLst/>
          </a:prstGeom>
          <a:noFill/>
        </p:spPr>
        <p:txBody>
          <a:bodyPr wrap="square" rtlCol="0">
            <a:spAutoFit/>
          </a:bodyPr>
          <a:lstStyle/>
          <a:p>
            <a:pPr fontAlgn="base">
              <a:spcBef>
                <a:spcPts val="600"/>
              </a:spcBef>
              <a:spcAft>
                <a:spcPct val="0"/>
              </a:spcAft>
            </a:pPr>
            <a:r>
              <a:rPr lang="en-US" sz="1200" b="1" dirty="0">
                <a:solidFill>
                  <a:srgbClr val="0000FF"/>
                </a:solidFill>
                <a:latin typeface="Arial" charset="0"/>
                <a:cs typeface="Arial" charset="0"/>
              </a:rPr>
              <a:t>Seasonality of (a) AMR and (b) AMF at 259 U.S. catchments. Colors indicate the amplitude of seasonality, and the directions of the arrows indicate the timing of seasonality. The seasonality of AMF and AMF vary significantly across the catchments. In the West, the seasonality of AMF generally follows that of AMR, but the differences between the AMF and AMR </a:t>
            </a:r>
            <a:r>
              <a:rPr lang="en-US" sz="1200" b="1" dirty="0" err="1">
                <a:solidFill>
                  <a:srgbClr val="0000FF"/>
                </a:solidFill>
                <a:latin typeface="Arial" charset="0"/>
                <a:cs typeface="Arial" charset="0"/>
              </a:rPr>
              <a:t>seasonalities</a:t>
            </a:r>
            <a:r>
              <a:rPr lang="en-US" sz="1200" b="1" dirty="0">
                <a:solidFill>
                  <a:srgbClr val="0000FF"/>
                </a:solidFill>
                <a:latin typeface="Arial" charset="0"/>
                <a:cs typeface="Arial" charset="0"/>
              </a:rPr>
              <a:t> are notable in other regions, suggesting different mechanisms dominate the seasonality of AMF in different regions.</a:t>
            </a:r>
          </a:p>
        </p:txBody>
      </p:sp>
    </p:spTree>
    <p:extLst>
      <p:ext uri="{BB962C8B-B14F-4D97-AF65-F5344CB8AC3E}">
        <p14:creationId xmlns:p14="http://schemas.microsoft.com/office/powerpoint/2010/main" val="285777692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Leung-FloodSeasonality-JHM-July2017-f</Presentation>
    <Funding xmlns="98b00cf3-a6ce-40de-8923-f140beb786e9">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88C03D-4D9B-4B4C-A13E-4E19F07D709D}">
  <ds:schemaRefs>
    <ds:schemaRef ds:uri="http://purl.org/dc/elements/1.1/"/>
    <ds:schemaRef ds:uri="http://schemas.microsoft.com/office/2006/documentManagement/types"/>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98b00cf3-a6ce-40de-8923-f140beb786e9"/>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895D4C8A-CF51-4914-BC72-EC8956402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1253</TotalTime>
  <Words>293</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Ye-Leung-FloodSeasonality-JHM-July2017-f</dc:title>
  <dc:creator>JOvink</dc:creator>
  <cp:lastModifiedBy>Shim, Edward</cp:lastModifiedBy>
  <cp:revision>101</cp:revision>
  <cp:lastPrinted>2017-02-14T23:42:19Z</cp:lastPrinted>
  <dcterms:created xsi:type="dcterms:W3CDTF">2013-02-22T17:42:48Z</dcterms:created>
  <dcterms:modified xsi:type="dcterms:W3CDTF">2019-07-10T00:54:09Z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Ye-Leung-FloodSeasonality-JHM-July2017-f</vt:lpwstr>
  </property>
  <property fmtid="{D5CDD505-2E9C-101B-9397-08002B2CF9AE}" pid="8" name="SlideDescription">
    <vt:lpwstr/>
  </property>
</Properties>
</file>