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1"/>
    <p:restoredTop sz="94681"/>
  </p:normalViewPr>
  <p:slideViewPr>
    <p:cSldViewPr>
      <p:cViewPr varScale="1">
        <p:scale>
          <a:sx n="107" d="100"/>
          <a:sy n="107" d="100"/>
        </p:scale>
        <p:origin x="180"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3618B-2C21-4BF1-BFC6-4EFBF5A79C8D}" type="datetimeFigureOut">
              <a:rPr lang="en-US" smtClean="0"/>
              <a:t>10/16/2017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BE0AC-F3BD-41D2-8CD7-5C93DA14523F}" type="slidenum">
              <a:rPr lang="en-US" smtClean="0"/>
              <a:t>‹#›</a:t>
            </a:fld>
            <a:endParaRPr lang="en-US"/>
          </a:p>
        </p:txBody>
      </p:sp>
    </p:spTree>
    <p:extLst>
      <p:ext uri="{BB962C8B-B14F-4D97-AF65-F5344CB8AC3E}">
        <p14:creationId xmlns:p14="http://schemas.microsoft.com/office/powerpoint/2010/main" val="81537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54063" indent="-288925" eaLnBrk="0" hangingPunct="0">
              <a:defRPr>
                <a:solidFill>
                  <a:schemeClr val="tx1"/>
                </a:solidFill>
                <a:latin typeface="Calibri" charset="0"/>
                <a:ea typeface="Arial" charset="0"/>
                <a:cs typeface="Arial" charset="0"/>
              </a:defRPr>
            </a:lvl2pPr>
            <a:lvl3pPr marL="1160463" indent="-231775" eaLnBrk="0" hangingPunct="0">
              <a:defRPr>
                <a:solidFill>
                  <a:schemeClr val="tx1"/>
                </a:solidFill>
                <a:latin typeface="Calibri" charset="0"/>
                <a:ea typeface="Arial" charset="0"/>
                <a:cs typeface="Arial" charset="0"/>
              </a:defRPr>
            </a:lvl3pPr>
            <a:lvl4pPr marL="1625600" indent="-231775" eaLnBrk="0" hangingPunct="0">
              <a:defRPr>
                <a:solidFill>
                  <a:schemeClr val="tx1"/>
                </a:solidFill>
                <a:latin typeface="Calibri" charset="0"/>
                <a:ea typeface="Arial" charset="0"/>
                <a:cs typeface="Arial" charset="0"/>
              </a:defRPr>
            </a:lvl4pPr>
            <a:lvl5pPr marL="2090738" indent="-231775" eaLnBrk="0" hangingPunct="0">
              <a:defRPr>
                <a:solidFill>
                  <a:schemeClr val="tx1"/>
                </a:solidFill>
                <a:latin typeface="Calibri" charset="0"/>
                <a:ea typeface="Arial" charset="0"/>
                <a:cs typeface="Arial" charset="0"/>
              </a:defRPr>
            </a:lvl5pPr>
            <a:lvl6pPr marL="2547938" indent="-231775" eaLnBrk="0" fontAlgn="base" hangingPunct="0">
              <a:spcBef>
                <a:spcPct val="0"/>
              </a:spcBef>
              <a:spcAft>
                <a:spcPct val="0"/>
              </a:spcAft>
              <a:defRPr>
                <a:solidFill>
                  <a:schemeClr val="tx1"/>
                </a:solidFill>
                <a:latin typeface="Calibri" charset="0"/>
                <a:ea typeface="Arial" charset="0"/>
                <a:cs typeface="Arial" charset="0"/>
              </a:defRPr>
            </a:lvl6pPr>
            <a:lvl7pPr marL="3005138" indent="-231775" eaLnBrk="0" fontAlgn="base" hangingPunct="0">
              <a:spcBef>
                <a:spcPct val="0"/>
              </a:spcBef>
              <a:spcAft>
                <a:spcPct val="0"/>
              </a:spcAft>
              <a:defRPr>
                <a:solidFill>
                  <a:schemeClr val="tx1"/>
                </a:solidFill>
                <a:latin typeface="Calibri" charset="0"/>
                <a:ea typeface="Arial" charset="0"/>
                <a:cs typeface="Arial" charset="0"/>
              </a:defRPr>
            </a:lvl7pPr>
            <a:lvl8pPr marL="3462338" indent="-231775" eaLnBrk="0" fontAlgn="base" hangingPunct="0">
              <a:spcBef>
                <a:spcPct val="0"/>
              </a:spcBef>
              <a:spcAft>
                <a:spcPct val="0"/>
              </a:spcAft>
              <a:defRPr>
                <a:solidFill>
                  <a:schemeClr val="tx1"/>
                </a:solidFill>
                <a:latin typeface="Calibri" charset="0"/>
                <a:ea typeface="Arial" charset="0"/>
                <a:cs typeface="Arial" charset="0"/>
              </a:defRPr>
            </a:lvl8pPr>
            <a:lvl9pPr marL="3919538" indent="-231775"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B8996F9E-F5ED-E345-9C74-CB29A87D9F18}" type="slidenum">
              <a:rPr lang="en-US">
                <a:solidFill>
                  <a:srgbClr val="000000"/>
                </a:solidFill>
              </a:rPr>
              <a:pPr eaLnBrk="1" hangingPunct="1"/>
              <a:t>1</a:t>
            </a:fld>
            <a:endParaRPr 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smtClean="0"/>
              <a:t>http://www.pnnl.gov/science/highlights/highlights.asp?division=749</a:t>
            </a:r>
            <a:endParaRPr lang="en-US" altLang="en-US" sz="1000" dirty="0"/>
          </a:p>
        </p:txBody>
      </p:sp>
    </p:spTree>
    <p:extLst>
      <p:ext uri="{BB962C8B-B14F-4D97-AF65-F5344CB8AC3E}">
        <p14:creationId xmlns:p14="http://schemas.microsoft.com/office/powerpoint/2010/main" val="42594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15071752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1FC266F-AE75-A84E-B665-DB3E4DD48D13}" type="datetimeFigureOut">
              <a:rPr lang="en-US"/>
              <a:pPr/>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A3FC05D-CAEA-B44F-886E-CC2AB351CA08}" type="slidenum">
              <a:rPr lang="en-US"/>
              <a:pPr/>
              <a:t>‹#›</a:t>
            </a:fld>
            <a:endParaRPr lang="en-US"/>
          </a:p>
        </p:txBody>
      </p:sp>
    </p:spTree>
    <p:extLst>
      <p:ext uri="{BB962C8B-B14F-4D97-AF65-F5344CB8AC3E}">
        <p14:creationId xmlns:p14="http://schemas.microsoft.com/office/powerpoint/2010/main" val="295431849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pPr>
            <a:endParaRPr lang="en-US" sz="1600">
              <a:solidFill>
                <a:srgbClr val="000000"/>
              </a:solidFill>
            </a:endParaRPr>
          </a:p>
        </p:txBody>
      </p:sp>
      <p:sp>
        <p:nvSpPr>
          <p:cNvPr id="3076" name="Rectangle 5"/>
          <p:cNvSpPr>
            <a:spLocks noChangeArrowheads="1"/>
          </p:cNvSpPr>
          <p:nvPr/>
        </p:nvSpPr>
        <p:spPr bwMode="auto">
          <a:xfrm>
            <a:off x="19143" y="-19938"/>
            <a:ext cx="91248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t>Significant </a:t>
            </a:r>
            <a:r>
              <a:rPr lang="en-US" sz="2800" b="1" dirty="0"/>
              <a:t>I</a:t>
            </a:r>
            <a:r>
              <a:rPr lang="en-US" sz="2800" b="1" dirty="0" smtClean="0"/>
              <a:t>mpacts </a:t>
            </a:r>
            <a:r>
              <a:rPr lang="en-US" sz="2800" b="1" dirty="0"/>
              <a:t>of </a:t>
            </a:r>
            <a:r>
              <a:rPr lang="en-US" sz="2800" b="1" dirty="0" smtClean="0"/>
              <a:t>Irrigation </a:t>
            </a:r>
            <a:r>
              <a:rPr lang="en-US" sz="2800" b="1" dirty="0"/>
              <a:t>W</a:t>
            </a:r>
            <a:r>
              <a:rPr lang="en-US" sz="2800" b="1" dirty="0" smtClean="0"/>
              <a:t>ater </a:t>
            </a:r>
            <a:r>
              <a:rPr lang="en-US" sz="2800" b="1" dirty="0"/>
              <a:t>S</a:t>
            </a:r>
            <a:r>
              <a:rPr lang="en-US" sz="2800" b="1" dirty="0" smtClean="0"/>
              <a:t>ources </a:t>
            </a:r>
            <a:r>
              <a:rPr lang="en-US" sz="2800" b="1" dirty="0"/>
              <a:t>and </a:t>
            </a:r>
            <a:r>
              <a:rPr lang="en-US" sz="2800" b="1" dirty="0" smtClean="0"/>
              <a:t>Methods on </a:t>
            </a:r>
            <a:r>
              <a:rPr lang="en-US" sz="2800" b="1" dirty="0"/>
              <a:t>M</a:t>
            </a:r>
            <a:r>
              <a:rPr lang="en-US" sz="2800" b="1" dirty="0" smtClean="0"/>
              <a:t>odeling </a:t>
            </a:r>
            <a:r>
              <a:rPr lang="en-US" sz="2800" b="1" dirty="0"/>
              <a:t>I</a:t>
            </a:r>
            <a:r>
              <a:rPr lang="en-US" sz="2800" b="1" dirty="0" smtClean="0"/>
              <a:t>rrigation </a:t>
            </a:r>
            <a:r>
              <a:rPr lang="en-US" sz="2800" b="1" dirty="0"/>
              <a:t>E</a:t>
            </a:r>
            <a:r>
              <a:rPr lang="en-US" sz="2800" b="1" dirty="0" smtClean="0"/>
              <a:t>ffects </a:t>
            </a:r>
            <a:r>
              <a:rPr lang="en-US" sz="2800" b="1" dirty="0"/>
              <a:t>in the </a:t>
            </a:r>
            <a:r>
              <a:rPr lang="en-US" sz="2800" b="1" dirty="0" smtClean="0"/>
              <a:t>E3SM</a:t>
            </a:r>
            <a:r>
              <a:rPr lang="en-US" sz="2800" b="1" dirty="0" smtClean="0"/>
              <a:t> </a:t>
            </a:r>
            <a:r>
              <a:rPr lang="en-US" sz="2800" b="1" dirty="0"/>
              <a:t>Land Model</a:t>
            </a:r>
            <a:endParaRPr lang="en-US" sz="2800" b="1" dirty="0">
              <a:solidFill>
                <a:srgbClr val="000000"/>
              </a:solidFill>
            </a:endParaRPr>
          </a:p>
        </p:txBody>
      </p:sp>
      <p:sp>
        <p:nvSpPr>
          <p:cNvPr id="3077" name="Text Box 6"/>
          <p:cNvSpPr txBox="1">
            <a:spLocks noChangeArrowheads="1"/>
          </p:cNvSpPr>
          <p:nvPr/>
        </p:nvSpPr>
        <p:spPr bwMode="auto">
          <a:xfrm>
            <a:off x="4419600" y="6174140"/>
            <a:ext cx="4419600"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000" dirty="0" err="1" smtClean="0"/>
              <a:t>Leng</a:t>
            </a:r>
            <a:r>
              <a:rPr lang="en-US" sz="1000" dirty="0" smtClean="0"/>
              <a:t> G, LR Leung, and M Huang. 2017. “Significant </a:t>
            </a:r>
            <a:r>
              <a:rPr lang="en-US" sz="1000" dirty="0"/>
              <a:t>I</a:t>
            </a:r>
            <a:r>
              <a:rPr lang="en-US" sz="1000" dirty="0" smtClean="0"/>
              <a:t>mpacts </a:t>
            </a:r>
            <a:r>
              <a:rPr lang="en-US" sz="1000" dirty="0"/>
              <a:t>of </a:t>
            </a:r>
            <a:r>
              <a:rPr lang="en-US" sz="1000" dirty="0" smtClean="0"/>
              <a:t>Irrigation </a:t>
            </a:r>
            <a:r>
              <a:rPr lang="en-US" sz="1000" dirty="0"/>
              <a:t>W</a:t>
            </a:r>
            <a:r>
              <a:rPr lang="en-US" sz="1000" dirty="0" smtClean="0"/>
              <a:t>ater </a:t>
            </a:r>
            <a:r>
              <a:rPr lang="en-US" sz="1000" dirty="0"/>
              <a:t>S</a:t>
            </a:r>
            <a:r>
              <a:rPr lang="en-US" sz="1000" dirty="0" smtClean="0"/>
              <a:t>ources </a:t>
            </a:r>
            <a:r>
              <a:rPr lang="en-US" sz="1000" dirty="0"/>
              <a:t>and </a:t>
            </a:r>
            <a:r>
              <a:rPr lang="en-US" sz="1000" dirty="0" smtClean="0"/>
              <a:t>Methods </a:t>
            </a:r>
            <a:r>
              <a:rPr lang="en-US" sz="1000" dirty="0"/>
              <a:t>on </a:t>
            </a:r>
            <a:r>
              <a:rPr lang="en-US" sz="1000" dirty="0" smtClean="0"/>
              <a:t>Modeling </a:t>
            </a:r>
            <a:r>
              <a:rPr lang="en-US" sz="1000" dirty="0"/>
              <a:t>I</a:t>
            </a:r>
            <a:r>
              <a:rPr lang="en-US" sz="1000" dirty="0" smtClean="0"/>
              <a:t>rrigation Effects </a:t>
            </a:r>
            <a:r>
              <a:rPr lang="en-US" sz="1000" dirty="0"/>
              <a:t>in the ACME Land Model.” </a:t>
            </a:r>
            <a:r>
              <a:rPr lang="en-US" sz="1000" i="1" dirty="0"/>
              <a:t>Journal of Advances in Modeling Earth </a:t>
            </a:r>
            <a:r>
              <a:rPr lang="en-US" sz="1000" i="1" dirty="0" smtClean="0"/>
              <a:t>Systems</a:t>
            </a:r>
            <a:r>
              <a:rPr lang="en-US" sz="1000" dirty="0" smtClean="0"/>
              <a:t>, 9. DOI</a:t>
            </a:r>
            <a:r>
              <a:rPr lang="en-US" sz="1000" dirty="0"/>
              <a:t>: </a:t>
            </a:r>
            <a:r>
              <a:rPr lang="en-US" sz="1000" dirty="0" smtClean="0"/>
              <a:t>10.1002/2016MS000885</a:t>
            </a:r>
            <a:endParaRPr lang="en-US" sz="1000" dirty="0">
              <a:solidFill>
                <a:srgbClr val="000000"/>
              </a:solidFill>
              <a:latin typeface="+mn-lt"/>
            </a:endParaRPr>
          </a:p>
        </p:txBody>
      </p:sp>
      <p:sp>
        <p:nvSpPr>
          <p:cNvPr id="3079" name="Rectangle 2"/>
          <p:cNvSpPr>
            <a:spLocks noChangeArrowheads="1"/>
          </p:cNvSpPr>
          <p:nvPr/>
        </p:nvSpPr>
        <p:spPr bwMode="auto">
          <a:xfrm>
            <a:off x="0" y="4648200"/>
            <a:ext cx="4267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287338" algn="ctr">
              <a:spcBef>
                <a:spcPct val="15000"/>
              </a:spcBef>
              <a:tabLst>
                <a:tab pos="338138" algn="l"/>
              </a:tabLst>
            </a:pPr>
            <a:r>
              <a:rPr lang="en-US" b="1" dirty="0">
                <a:solidFill>
                  <a:srgbClr val="000000"/>
                </a:solidFill>
              </a:rPr>
              <a:t>Impact</a:t>
            </a:r>
          </a:p>
          <a:p>
            <a:pPr marL="341313" indent="-287338">
              <a:spcBef>
                <a:spcPct val="15000"/>
              </a:spcBef>
              <a:buFont typeface="Arial" charset="0"/>
              <a:buChar char="●"/>
              <a:tabLst>
                <a:tab pos="338138" algn="l"/>
              </a:tabLst>
            </a:pPr>
            <a:r>
              <a:rPr lang="en-US" sz="1600" dirty="0" smtClean="0"/>
              <a:t>Improved representation of irrigation in </a:t>
            </a:r>
            <a:r>
              <a:rPr lang="en-US" sz="1600" smtClean="0"/>
              <a:t>the </a:t>
            </a:r>
            <a:r>
              <a:rPr lang="en-US" sz="1600" smtClean="0"/>
              <a:t>E3SM</a:t>
            </a:r>
            <a:r>
              <a:rPr lang="en-US" sz="1600" smtClean="0"/>
              <a:t> </a:t>
            </a:r>
            <a:r>
              <a:rPr lang="en-US" sz="1600" dirty="0" smtClean="0"/>
              <a:t>Land Model by including irrigation water sources and methods</a:t>
            </a:r>
          </a:p>
          <a:p>
            <a:pPr marL="341313" indent="-287338">
              <a:spcBef>
                <a:spcPct val="15000"/>
              </a:spcBef>
              <a:buFont typeface="Arial" charset="0"/>
              <a:buChar char="●"/>
              <a:tabLst>
                <a:tab pos="338138" algn="l"/>
              </a:tabLst>
            </a:pPr>
            <a:r>
              <a:rPr lang="en-US" sz="1600" dirty="0" smtClean="0"/>
              <a:t>Demonstrated important effects on simulating irrigation efficiency and irrigation impacts on hydrology, which are important aspects in understanding water stress</a:t>
            </a:r>
            <a:endParaRPr lang="en-US" sz="1600" dirty="0">
              <a:solidFill>
                <a:srgbClr val="000000"/>
              </a:solidFill>
            </a:endParaRPr>
          </a:p>
        </p:txBody>
      </p:sp>
      <p:sp>
        <p:nvSpPr>
          <p:cNvPr id="9" name="Rectangle 4"/>
          <p:cNvSpPr>
            <a:spLocks noChangeArrowheads="1"/>
          </p:cNvSpPr>
          <p:nvPr/>
        </p:nvSpPr>
        <p:spPr bwMode="auto">
          <a:xfrm>
            <a:off x="19143" y="924811"/>
            <a:ext cx="3828647" cy="37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b="1" dirty="0">
                <a:solidFill>
                  <a:prstClr val="black"/>
                </a:solidFill>
                <a:latin typeface="Calibri" pitchFamily="34" charset="0"/>
                <a:ea typeface="+mn-ea"/>
                <a:cs typeface="Arial" pitchFamily="34" charset="0"/>
              </a:rPr>
              <a:t>Objective</a:t>
            </a:r>
          </a:p>
          <a:p>
            <a:pPr marL="285750" indent="-285750">
              <a:spcBef>
                <a:spcPct val="15000"/>
              </a:spcBef>
              <a:buFont typeface="Arial" pitchFamily="34" charset="0"/>
              <a:buChar char="●"/>
              <a:defRPr/>
            </a:pPr>
            <a:r>
              <a:rPr lang="en-US" sz="1600" dirty="0"/>
              <a:t>E</a:t>
            </a:r>
            <a:r>
              <a:rPr lang="en-US" sz="1600" dirty="0" smtClean="0"/>
              <a:t>xplore </a:t>
            </a:r>
            <a:r>
              <a:rPr lang="en-US" sz="1600" dirty="0"/>
              <a:t>the pathways through which irrigation </a:t>
            </a:r>
            <a:r>
              <a:rPr lang="en-US" sz="1600" dirty="0" smtClean="0"/>
              <a:t>with different water sources and methods affect terrestrial hydrology</a:t>
            </a:r>
          </a:p>
          <a:p>
            <a:pPr algn="ctr">
              <a:spcBef>
                <a:spcPct val="15000"/>
              </a:spcBef>
              <a:defRPr/>
            </a:pPr>
            <a:r>
              <a:rPr lang="en-US" b="1" dirty="0" smtClean="0">
                <a:solidFill>
                  <a:prstClr val="black"/>
                </a:solidFill>
                <a:latin typeface="Calibri" pitchFamily="34" charset="0"/>
                <a:cs typeface="Arial" pitchFamily="34" charset="0"/>
              </a:rPr>
              <a:t>Approach</a:t>
            </a:r>
          </a:p>
          <a:p>
            <a:pPr marL="285750" indent="-285750">
              <a:spcBef>
                <a:spcPct val="15000"/>
              </a:spcBef>
              <a:buFont typeface="Arial" pitchFamily="34" charset="0"/>
              <a:buChar char="●"/>
              <a:defRPr/>
            </a:pPr>
            <a:r>
              <a:rPr lang="en-US" sz="1600" dirty="0" smtClean="0"/>
              <a:t>Incorporate </a:t>
            </a:r>
            <a:r>
              <a:rPr lang="en-US" sz="1600" dirty="0"/>
              <a:t>an irrigation scheme with </a:t>
            </a:r>
            <a:r>
              <a:rPr lang="en-US" sz="1600" dirty="0" smtClean="0"/>
              <a:t>explicit consideration </a:t>
            </a:r>
            <a:r>
              <a:rPr lang="en-US" sz="1600" dirty="0"/>
              <a:t>of irrigation water </a:t>
            </a:r>
            <a:r>
              <a:rPr lang="en-US" sz="1600" dirty="0" smtClean="0"/>
              <a:t>source (surface water and groundwater) and method (sprinkler, flood, and drip irrigation) into </a:t>
            </a:r>
            <a:r>
              <a:rPr lang="en-US" sz="1600" dirty="0"/>
              <a:t>the </a:t>
            </a:r>
            <a:r>
              <a:rPr lang="en-US" sz="1600" dirty="0" smtClean="0"/>
              <a:t>E3SM</a:t>
            </a:r>
            <a:r>
              <a:rPr lang="en-US" sz="1600" dirty="0" smtClean="0"/>
              <a:t> </a:t>
            </a:r>
            <a:r>
              <a:rPr lang="en-US" sz="1600" dirty="0"/>
              <a:t>Land </a:t>
            </a:r>
            <a:r>
              <a:rPr lang="en-US" sz="1600" dirty="0" smtClean="0"/>
              <a:t>Model</a:t>
            </a:r>
          </a:p>
          <a:p>
            <a:pPr marL="285750" indent="-285750">
              <a:spcBef>
                <a:spcPct val="15000"/>
              </a:spcBef>
              <a:buFont typeface="Arial" pitchFamily="34" charset="0"/>
              <a:buChar char="●"/>
              <a:defRPr/>
            </a:pPr>
            <a:r>
              <a:rPr lang="en-US" sz="1600" dirty="0" smtClean="0">
                <a:solidFill>
                  <a:prstClr val="black"/>
                </a:solidFill>
                <a:latin typeface="Calibri" pitchFamily="34" charset="0"/>
                <a:cs typeface="Arial" pitchFamily="34" charset="0"/>
              </a:rPr>
              <a:t>Calibrate the model against census data</a:t>
            </a:r>
          </a:p>
          <a:p>
            <a:pPr marL="285750" indent="-285750">
              <a:spcBef>
                <a:spcPct val="15000"/>
              </a:spcBef>
              <a:buFont typeface="Arial" pitchFamily="34" charset="0"/>
              <a:buChar char="●"/>
              <a:defRPr/>
            </a:pPr>
            <a:r>
              <a:rPr lang="en-US" sz="1600" dirty="0" smtClean="0">
                <a:solidFill>
                  <a:prstClr val="black"/>
                </a:solidFill>
                <a:latin typeface="Calibri" pitchFamily="34" charset="0"/>
                <a:cs typeface="Arial" pitchFamily="34" charset="0"/>
              </a:rPr>
              <a:t>Perform and compare numerical experiments </a:t>
            </a:r>
            <a:r>
              <a:rPr lang="en-US" sz="1600" dirty="0" smtClean="0"/>
              <a:t>with different aspects of irrigation at global scale</a:t>
            </a:r>
            <a:endParaRPr lang="en-US" sz="1600" dirty="0" smtClean="0">
              <a:solidFill>
                <a:prstClr val="black"/>
              </a:solidFill>
              <a:latin typeface="Calibri" pitchFamily="34" charset="0"/>
              <a:cs typeface="Arial" pitchFamily="34" charset="0"/>
            </a:endParaRPr>
          </a:p>
        </p:txBody>
      </p:sp>
      <p:sp>
        <p:nvSpPr>
          <p:cNvPr id="3078" name="TextBox 9"/>
          <p:cNvSpPr txBox="1">
            <a:spLocks noChangeArrowheads="1"/>
          </p:cNvSpPr>
          <p:nvPr/>
        </p:nvSpPr>
        <p:spPr bwMode="auto">
          <a:xfrm>
            <a:off x="4419600" y="4114800"/>
            <a:ext cx="446216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100" b="1" dirty="0" smtClean="0">
                <a:solidFill>
                  <a:srgbClr val="0000FF"/>
                </a:solidFill>
                <a:latin typeface="Arial" panose="020B0604020202020204" pitchFamily="34" charset="0"/>
                <a:cs typeface="Arial" panose="020B0604020202020204" pitchFamily="34" charset="0"/>
              </a:rPr>
              <a:t>Changes in growing </a:t>
            </a:r>
            <a:r>
              <a:rPr lang="en-US" sz="1100" b="1" dirty="0">
                <a:solidFill>
                  <a:srgbClr val="0000FF"/>
                </a:solidFill>
                <a:latin typeface="Arial" panose="020B0604020202020204" pitchFamily="34" charset="0"/>
                <a:cs typeface="Arial" panose="020B0604020202020204" pitchFamily="34" charset="0"/>
              </a:rPr>
              <a:t>season (June-July-August) </a:t>
            </a:r>
            <a:r>
              <a:rPr lang="en-US" sz="1100" b="1" dirty="0" smtClean="0">
                <a:solidFill>
                  <a:srgbClr val="0000FF"/>
                </a:solidFill>
                <a:latin typeface="Arial" panose="020B0604020202020204" pitchFamily="34" charset="0"/>
                <a:cs typeface="Arial" panose="020B0604020202020204" pitchFamily="34" charset="0"/>
              </a:rPr>
              <a:t>runoff </a:t>
            </a:r>
            <a:r>
              <a:rPr lang="en-US" sz="1100" b="1" dirty="0">
                <a:solidFill>
                  <a:srgbClr val="0000FF"/>
                </a:solidFill>
                <a:latin typeface="Arial" panose="020B0604020202020204" pitchFamily="34" charset="0"/>
                <a:cs typeface="Arial" panose="020B0604020202020204" pitchFamily="34" charset="0"/>
              </a:rPr>
              <a:t>in </a:t>
            </a:r>
            <a:r>
              <a:rPr lang="en-US" sz="1100" b="1" dirty="0" smtClean="0">
                <a:solidFill>
                  <a:srgbClr val="0000FF"/>
                </a:solidFill>
                <a:latin typeface="Arial" panose="020B0604020202020204" pitchFamily="34" charset="0"/>
                <a:cs typeface="Arial" panose="020B0604020202020204" pitchFamily="34" charset="0"/>
              </a:rPr>
              <a:t>simulations using (top panel) drip irrigation, (middle panel</a:t>
            </a:r>
            <a:r>
              <a:rPr lang="en-US" sz="1100" b="1" dirty="0">
                <a:solidFill>
                  <a:srgbClr val="0000FF"/>
                </a:solidFill>
                <a:latin typeface="Arial" panose="020B0604020202020204" pitchFamily="34" charset="0"/>
                <a:cs typeface="Arial" panose="020B0604020202020204" pitchFamily="34" charset="0"/>
              </a:rPr>
              <a:t>) sprinkler irrigation</a:t>
            </a:r>
            <a:r>
              <a:rPr lang="en-US" sz="1100" b="1" dirty="0" smtClean="0">
                <a:solidFill>
                  <a:srgbClr val="0000FF"/>
                </a:solidFill>
                <a:latin typeface="Arial" panose="020B0604020202020204" pitchFamily="34" charset="0"/>
                <a:cs typeface="Arial" panose="020B0604020202020204" pitchFamily="34" charset="0"/>
              </a:rPr>
              <a:t>, </a:t>
            </a:r>
            <a:r>
              <a:rPr lang="en-US" sz="1100" b="1" dirty="0">
                <a:solidFill>
                  <a:srgbClr val="0000FF"/>
                </a:solidFill>
                <a:latin typeface="Arial" panose="020B0604020202020204" pitchFamily="34" charset="0"/>
                <a:cs typeface="Arial" panose="020B0604020202020204" pitchFamily="34" charset="0"/>
              </a:rPr>
              <a:t>and </a:t>
            </a:r>
            <a:r>
              <a:rPr lang="en-US" sz="1100" b="1" dirty="0" smtClean="0">
                <a:solidFill>
                  <a:srgbClr val="0000FF"/>
                </a:solidFill>
                <a:latin typeface="Arial" panose="020B0604020202020204" pitchFamily="34" charset="0"/>
                <a:cs typeface="Arial" panose="020B0604020202020204" pitchFamily="34" charset="0"/>
              </a:rPr>
              <a:t>(bottom panel</a:t>
            </a:r>
            <a:r>
              <a:rPr lang="en-US" sz="1100" b="1" dirty="0">
                <a:solidFill>
                  <a:srgbClr val="0000FF"/>
                </a:solidFill>
                <a:latin typeface="Arial" panose="020B0604020202020204" pitchFamily="34" charset="0"/>
                <a:cs typeface="Arial" panose="020B0604020202020204" pitchFamily="34" charset="0"/>
              </a:rPr>
              <a:t>) flood </a:t>
            </a:r>
            <a:r>
              <a:rPr lang="en-US" sz="1100" b="1" dirty="0" smtClean="0">
                <a:solidFill>
                  <a:srgbClr val="0000FF"/>
                </a:solidFill>
                <a:latin typeface="Arial" panose="020B0604020202020204" pitchFamily="34" charset="0"/>
                <a:cs typeface="Arial" panose="020B0604020202020204" pitchFamily="34" charset="0"/>
              </a:rPr>
              <a:t>irrigation as a percentage of the runoff in simulation without irrigation. Both surface water and groundwater are used in all simulations with irrigation. Major irrigated regions in US, India and North China are shown.</a:t>
            </a:r>
          </a:p>
          <a:p>
            <a:endParaRPr lang="en-US" sz="1100" b="1" dirty="0">
              <a:solidFill>
                <a:srgbClr val="0000FF"/>
              </a:solidFill>
              <a:latin typeface="Arial" panose="020B0604020202020204" pitchFamily="34" charset="0"/>
              <a:cs typeface="Arial" panose="020B0604020202020204" pitchFamily="34" charset="0"/>
            </a:endParaRPr>
          </a:p>
          <a:p>
            <a:r>
              <a:rPr lang="en-US" sz="1100" b="1" dirty="0" smtClean="0">
                <a:solidFill>
                  <a:srgbClr val="0000FF"/>
                </a:solidFill>
                <a:latin typeface="Arial" panose="020B0604020202020204" pitchFamily="34" charset="0"/>
                <a:cs typeface="Arial" panose="020B0604020202020204" pitchFamily="34" charset="0"/>
              </a:rPr>
              <a:t>Compared to drip and sprinkler </a:t>
            </a:r>
            <a:r>
              <a:rPr lang="en-US" sz="1100" b="1" dirty="0">
                <a:solidFill>
                  <a:srgbClr val="0000FF"/>
                </a:solidFill>
                <a:latin typeface="Arial" panose="020B0604020202020204" pitchFamily="34" charset="0"/>
                <a:cs typeface="Arial" panose="020B0604020202020204" pitchFamily="34" charset="0"/>
              </a:rPr>
              <a:t>irrigation, flood irrigation </a:t>
            </a:r>
            <a:r>
              <a:rPr lang="en-US" sz="1100" b="1" dirty="0" smtClean="0">
                <a:solidFill>
                  <a:srgbClr val="0000FF"/>
                </a:solidFill>
                <a:latin typeface="Arial" panose="020B0604020202020204" pitchFamily="34" charset="0"/>
                <a:cs typeface="Arial" panose="020B0604020202020204" pitchFamily="34" charset="0"/>
              </a:rPr>
              <a:t>would result </a:t>
            </a:r>
            <a:r>
              <a:rPr lang="en-US" sz="1100" b="1" dirty="0">
                <a:solidFill>
                  <a:srgbClr val="0000FF"/>
                </a:solidFill>
                <a:latin typeface="Arial" panose="020B0604020202020204" pitchFamily="34" charset="0"/>
                <a:cs typeface="Arial" panose="020B0604020202020204" pitchFamily="34" charset="0"/>
              </a:rPr>
              <a:t>in considerable losses of water in the form of </a:t>
            </a:r>
            <a:r>
              <a:rPr lang="en-US" sz="1100" b="1" dirty="0" smtClean="0">
                <a:solidFill>
                  <a:srgbClr val="0000FF"/>
                </a:solidFill>
                <a:latin typeface="Arial" panose="020B0604020202020204" pitchFamily="34" charset="0"/>
                <a:cs typeface="Arial" panose="020B0604020202020204" pitchFamily="34" charset="0"/>
              </a:rPr>
              <a:t>runoff, indicating the lowest water use efficiency.</a:t>
            </a:r>
            <a:endParaRPr lang="en-US" sz="1100" b="1" dirty="0">
              <a:solidFill>
                <a:srgbClr val="0000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343399" y="914400"/>
            <a:ext cx="4244713" cy="3200400"/>
          </a:xfrm>
          <a:prstGeom prst="rect">
            <a:avLst/>
          </a:prstGeom>
        </p:spPr>
      </p:pic>
    </p:spTree>
    <p:extLst>
      <p:ext uri="{BB962C8B-B14F-4D97-AF65-F5344CB8AC3E}">
        <p14:creationId xmlns:p14="http://schemas.microsoft.com/office/powerpoint/2010/main" val="133372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A3ADA40348D53C4EA114B46FA9468BEB" ma:contentTypeVersion="1" ma:contentTypeDescription="Microsoft PowerPoint Slide" ma:contentTypeScope="" ma:versionID="dbc4f2fd50e8b674fa18556b083337e9">
  <xsd:schema xmlns:xsd="http://www.w3.org/2001/XMLSchema" xmlns:xs="http://www.w3.org/2001/XMLSchema" xmlns:p="http://schemas.microsoft.com/office/2006/metadata/properties" xmlns:ns1="http://schemas.microsoft.com/sharepoint/v3" xmlns:ns2="98b00cf3-a6ce-40de-8923-f140beb786e9" targetNamespace="http://schemas.microsoft.com/office/2006/metadata/properties" ma:root="true" ma:fieldsID="369ecde004d64f13dca5f1ba268ab172" ns1:_="" ns2:_="">
    <xsd:import namespace="http://schemas.microsoft.com/sharepoint/v3"/>
    <xsd:import namespace="98b00cf3-a6ce-40de-8923-f140beb786e9"/>
    <xsd:element name="properties">
      <xsd:complexType>
        <xsd:sequence>
          <xsd:element name="documentManagement">
            <xsd:complexType>
              <xsd:all>
                <xsd:element ref="ns1:Presentation" minOccurs="0"/>
                <xsd:element ref="ns1:SlideDescription" minOccurs="0"/>
                <xsd:element ref="ns2:Fund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b00cf3-a6ce-40de-8923-f140beb786e9"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ation xmlns="http://schemas.microsoft.com/sharepoint/v3">Leng-Leung-ACME-Irrigation-JAMES-July2017-f</Presentation>
    <Funding xmlns="98b00cf3-a6ce-40de-8923-f140beb786e9">ESM</Funding>
    <SlideDescription xmlns="http://schemas.microsoft.com/sharepoint/v3" xsi:nil="true"/>
  </documentManagement>
</p:properties>
</file>

<file path=customXml/itemProps1.xml><?xml version="1.0" encoding="utf-8"?>
<ds:datastoreItem xmlns:ds="http://schemas.openxmlformats.org/officeDocument/2006/customXml" ds:itemID="{6E7661D5-3183-479E-B1A6-CF0A9D473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b00cf3-a6ce-40de-8923-f140beb78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34C20B-6BCA-4085-9766-763BECABED44}">
  <ds:schemaRefs>
    <ds:schemaRef ds:uri="98b00cf3-a6ce-40de-8923-f140beb786e9"/>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DOE-Sample-Slide-Highlights-Template.pot</Template>
  <TotalTime>1256</TotalTime>
  <Words>270</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Calibri</vt:lpstr>
      <vt:lpstr>DOE-Sample-Slide-Highlights-Template</vt:lpstr>
      <vt:lpstr>PowerPoint Presentation</vt:lpstr>
    </vt:vector>
  </TitlesOfParts>
  <Company>PNNL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Leng-Leung-ACME-Irrigation-JAMES-June2017-f</dc:title>
  <dc:creator>JOvink</dc:creator>
  <cp:lastModifiedBy>Koch, Dorothy</cp:lastModifiedBy>
  <cp:revision>89</cp:revision>
  <cp:lastPrinted>2017-02-14T23:42:19Z</cp:lastPrinted>
  <dcterms:created xsi:type="dcterms:W3CDTF">2013-02-22T17:42:48Z</dcterms:created>
  <dcterms:modified xsi:type="dcterms:W3CDTF">2017-10-16T14:44:30Z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ghlight">
    <vt:lpwstr/>
  </property>
  <property fmtid="{D5CDD505-2E9C-101B-9397-08002B2CF9AE}" pid="3" name="FY">
    <vt:lpwstr/>
  </property>
  <property fmtid="{D5CDD505-2E9C-101B-9397-08002B2CF9AE}" pid="4" name="Funding">
    <vt:lpwstr>RGCM</vt:lpwstr>
  </property>
  <property fmtid="{D5CDD505-2E9C-101B-9397-08002B2CF9AE}" pid="5" name="ContentTypeId">
    <vt:lpwstr>0x010100A22E315B1F3C42B49A0E90D2F9AB5AB100A3ADA40348D53C4EA114B46FA9468BEB</vt:lpwstr>
  </property>
  <property fmtid="{D5CDD505-2E9C-101B-9397-08002B2CF9AE}" pid="6" name="ContentType">
    <vt:lpwstr>Slide</vt:lpwstr>
  </property>
  <property fmtid="{D5CDD505-2E9C-101B-9397-08002B2CF9AE}" pid="7" name="Presentation">
    <vt:lpwstr>Leng-Leung-ACME-Irrigation-JAMES-June2017-f</vt:lpwstr>
  </property>
  <property fmtid="{D5CDD505-2E9C-101B-9397-08002B2CF9AE}" pid="8" name="SlideDescription">
    <vt:lpwstr/>
  </property>
</Properties>
</file>