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DDEE7-D018-4A16-AF66-EE6982144A17}" type="datetimeFigureOut">
              <a:rPr lang="en-US" smtClean="0"/>
              <a:t>7/5/19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BC968-FEAC-4C9A-BCD6-349ED34BEB2A}" type="slidenum">
              <a:rPr lang="en-US" smtClean="0"/>
              <a:t>‹#›</a:t>
            </a:fld>
            <a:endParaRPr lang="en-US"/>
          </a:p>
        </p:txBody>
      </p:sp>
    </p:spTree>
    <p:extLst>
      <p:ext uri="{BB962C8B-B14F-4D97-AF65-F5344CB8AC3E}">
        <p14:creationId xmlns:p14="http://schemas.microsoft.com/office/powerpoint/2010/main" val="372945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38F947-5A7D-4303-91B2-08F83FAAF8E6}"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80811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0844852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20ED5F1-0E1F-4DE2-B7BB-4D8E399E99DD}"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610F35D-4F84-4442-81A7-99343C8EDE4C}" type="slidenum">
              <a:rPr lang="en-US" altLang="en-US"/>
              <a:pPr/>
              <a:t>‹#›</a:t>
            </a:fld>
            <a:endParaRPr lang="en-US" altLang="en-US"/>
          </a:p>
        </p:txBody>
      </p:sp>
    </p:spTree>
    <p:extLst>
      <p:ext uri="{BB962C8B-B14F-4D97-AF65-F5344CB8AC3E}">
        <p14:creationId xmlns:p14="http://schemas.microsoft.com/office/powerpoint/2010/main" val="24352375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598-017-01599-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212778" y="990600"/>
            <a:ext cx="4119418"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latin typeface="+mn-lt"/>
              </a:rPr>
              <a:t>Objective</a:t>
            </a:r>
          </a:p>
          <a:p>
            <a:pPr marL="285750" indent="-285750">
              <a:spcBef>
                <a:spcPct val="15000"/>
              </a:spcBef>
              <a:buFont typeface="Arial" pitchFamily="34" charset="0"/>
              <a:buChar char="●"/>
              <a:defRPr/>
            </a:pPr>
            <a:r>
              <a:rPr lang="en-US" sz="1500" dirty="0"/>
              <a:t>Explore how changes in corn spatial distribution pattern modulate the crop yield’s response to Earth system changes over the lower 48 United States</a:t>
            </a:r>
            <a:endParaRPr lang="en-US" sz="1500" dirty="0">
              <a:solidFill>
                <a:prstClr val="black"/>
              </a:solidFill>
            </a:endParaRPr>
          </a:p>
          <a:p>
            <a:pPr marL="231775" indent="-231775" algn="ctr">
              <a:spcBef>
                <a:spcPct val="15000"/>
              </a:spcBef>
              <a:defRPr/>
            </a:pPr>
            <a:r>
              <a:rPr lang="en-US" b="1" dirty="0">
                <a:solidFill>
                  <a:prstClr val="black"/>
                </a:solidFill>
              </a:rPr>
              <a:t>Approach</a:t>
            </a:r>
          </a:p>
          <a:p>
            <a:pPr marL="285750" indent="-285750">
              <a:spcBef>
                <a:spcPct val="15000"/>
              </a:spcBef>
              <a:buFont typeface="Arial" pitchFamily="34" charset="0"/>
              <a:buChar char="●"/>
              <a:defRPr/>
            </a:pPr>
            <a:r>
              <a:rPr lang="en-US" sz="1500" dirty="0">
                <a:solidFill>
                  <a:prstClr val="black"/>
                </a:solidFill>
              </a:rPr>
              <a:t>Collect and process c</a:t>
            </a:r>
            <a:r>
              <a:rPr lang="en-US" sz="1500" dirty="0"/>
              <a:t>ounty-level corn yield, harvest area, and climate projections</a:t>
            </a:r>
            <a:endParaRPr lang="en-US" sz="1500" dirty="0">
              <a:solidFill>
                <a:prstClr val="black"/>
              </a:solidFill>
            </a:endParaRPr>
          </a:p>
          <a:p>
            <a:pPr marL="285750" indent="-285750">
              <a:spcBef>
                <a:spcPct val="15000"/>
              </a:spcBef>
              <a:buFont typeface="Arial" pitchFamily="34" charset="0"/>
              <a:buChar char="●"/>
              <a:defRPr/>
            </a:pPr>
            <a:r>
              <a:rPr lang="en-US" sz="1500" dirty="0"/>
              <a:t>Build two empirical models for projecting corn yield with one incorporating crop spatial distribution pattern change and the other using a fixed crop map, and compare the models’ estimated climate effects on corn yield</a:t>
            </a:r>
          </a:p>
          <a:p>
            <a:pPr algn="ctr">
              <a:spcBef>
                <a:spcPct val="15000"/>
              </a:spcBef>
              <a:defRPr/>
            </a:pPr>
            <a:r>
              <a:rPr lang="en-US" altLang="en-US" b="1" dirty="0">
                <a:solidFill>
                  <a:prstClr val="black"/>
                </a:solidFill>
              </a:rPr>
              <a:t>Impact</a:t>
            </a:r>
            <a:endParaRPr lang="en-US" b="1" dirty="0">
              <a:solidFill>
                <a:prstClr val="black"/>
              </a:solidFill>
            </a:endParaRPr>
          </a:p>
          <a:p>
            <a:pPr marL="285750" indent="-285750">
              <a:spcBef>
                <a:spcPct val="15000"/>
              </a:spcBef>
              <a:buFont typeface="Arial" pitchFamily="34" charset="0"/>
              <a:buChar char="●"/>
              <a:defRPr/>
            </a:pPr>
            <a:r>
              <a:rPr lang="en-US" sz="1500" dirty="0"/>
              <a:t>By 2050, corn yields in the lower 48 United States are predicted to decrease 20-40 percent under changing crop spatial patterns, compared to 26-52 percent with crop distribution patterns held constant. </a:t>
            </a:r>
          </a:p>
          <a:p>
            <a:pPr marL="285750" indent="-285750">
              <a:spcBef>
                <a:spcPct val="15000"/>
              </a:spcBef>
              <a:buFont typeface="Arial" pitchFamily="34" charset="0"/>
              <a:buChar char="●"/>
              <a:defRPr/>
            </a:pPr>
            <a:r>
              <a:rPr lang="en-US" sz="1500" dirty="0"/>
              <a:t>Previous empirical studies could be biased in assessing effects of Earth system changes by ignoring the changes in crop spatial distribution pattern</a:t>
            </a:r>
            <a:endParaRPr lang="en-US" altLang="en-US" sz="1500" dirty="0">
              <a:solidFill>
                <a:srgbClr val="000000"/>
              </a:solidFill>
            </a:endParaRPr>
          </a:p>
        </p:txBody>
      </p:sp>
      <p:sp>
        <p:nvSpPr>
          <p:cNvPr id="3076" name="Rectangle 5"/>
          <p:cNvSpPr>
            <a:spLocks noChangeArrowheads="1"/>
          </p:cNvSpPr>
          <p:nvPr/>
        </p:nvSpPr>
        <p:spPr bwMode="auto">
          <a:xfrm>
            <a:off x="161635" y="-11791"/>
            <a:ext cx="8610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3000" b="1" dirty="0">
                <a:solidFill>
                  <a:srgbClr val="000000"/>
                </a:solidFill>
              </a:rPr>
              <a:t>Kernels of Knowledge: How Land Use Decisions Affect Crop Productivity</a:t>
            </a:r>
            <a:endParaRPr lang="en-US" altLang="en-US" sz="3000" b="1" dirty="0">
              <a:solidFill>
                <a:srgbClr val="000000"/>
              </a:solidFill>
            </a:endParaRPr>
          </a:p>
        </p:txBody>
      </p:sp>
      <p:sp>
        <p:nvSpPr>
          <p:cNvPr id="3077" name="Text Box 6"/>
          <p:cNvSpPr txBox="1">
            <a:spLocks noChangeArrowheads="1"/>
          </p:cNvSpPr>
          <p:nvPr/>
        </p:nvSpPr>
        <p:spPr bwMode="auto">
          <a:xfrm>
            <a:off x="4080641" y="6105436"/>
            <a:ext cx="50292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err="1"/>
              <a:t>Leng</a:t>
            </a:r>
            <a:r>
              <a:rPr lang="en-US" sz="1000" dirty="0"/>
              <a:t>, G., &amp; Huang, M. (2017). Crop yield response to climate change varies with crop spatial distribution pattern. Scientific Reports, 7(1). </a:t>
            </a:r>
            <a:r>
              <a:rPr lang="en-US" sz="1000" dirty="0">
                <a:hlinkClick r:id="rId3"/>
              </a:rPr>
              <a:t>https://</a:t>
            </a:r>
            <a:r>
              <a:rPr lang="en-US" sz="1000" dirty="0" err="1">
                <a:hlinkClick r:id="rId3"/>
              </a:rPr>
              <a:t>doi.org</a:t>
            </a:r>
            <a:r>
              <a:rPr lang="en-US" sz="1000" dirty="0">
                <a:hlinkClick r:id="rId3"/>
              </a:rPr>
              <a:t>/10.1038/s41598-017-01599-2</a:t>
            </a:r>
            <a:endParaRPr lang="en-US" sz="1000" dirty="0"/>
          </a:p>
        </p:txBody>
      </p:sp>
      <p:sp>
        <p:nvSpPr>
          <p:cNvPr id="3078" name="TextBox 9"/>
          <p:cNvSpPr txBox="1">
            <a:spLocks noChangeArrowheads="1"/>
          </p:cNvSpPr>
          <p:nvPr/>
        </p:nvSpPr>
        <p:spPr bwMode="auto">
          <a:xfrm>
            <a:off x="4267200" y="4629410"/>
            <a:ext cx="48768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b="1" dirty="0">
                <a:solidFill>
                  <a:srgbClr val="0000FF"/>
                </a:solidFill>
                <a:latin typeface="Arial" panose="020B0604020202020204" pitchFamily="34" charset="0"/>
              </a:rPr>
              <a:t>Projected corn yield changes (%) by 2050 relative to 1970-1999 under the business-as-usual scenario (i.e., Representative Concentration Pathway, or RCP, 8.5) estimated by the two crop models. The projected yields (T and F) indicate the estimates by empirical models with and without considering the changes in crop growing pattern, respectively. Each dot indicates a corn-growing state, and the abbreviation of state name is labeled.</a:t>
            </a:r>
            <a:endParaRPr lang="en-US" altLang="en-US" sz="1200" b="1" dirty="0">
              <a:solidFill>
                <a:srgbClr val="0000FF"/>
              </a:solidFill>
              <a:latin typeface="Arial" panose="020B0604020202020204" pitchFamily="34" charset="0"/>
            </a:endParaRPr>
          </a:p>
        </p:txBody>
      </p:sp>
      <p:sp>
        <p:nvSpPr>
          <p:cNvPr id="3079" name="Rectangle 2"/>
          <p:cNvSpPr>
            <a:spLocks noChangeArrowheads="1"/>
          </p:cNvSpPr>
          <p:nvPr/>
        </p:nvSpPr>
        <p:spPr bwMode="auto">
          <a:xfrm>
            <a:off x="4332196" y="4594404"/>
            <a:ext cx="4811804" cy="142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500" dirty="0">
              <a:solidFill>
                <a:srgbClr val="000000"/>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4157" y="981873"/>
            <a:ext cx="4032801" cy="3612532"/>
          </a:xfrm>
          <a:prstGeom prst="rect">
            <a:avLst/>
          </a:prstGeom>
        </p:spPr>
      </p:pic>
    </p:spTree>
    <p:extLst>
      <p:ext uri="{BB962C8B-B14F-4D97-AF65-F5344CB8AC3E}">
        <p14:creationId xmlns:p14="http://schemas.microsoft.com/office/powerpoint/2010/main" val="26933117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Leng-Huang-CropYield-SR-September2017-f</Presentation>
    <Funding xmlns="98b00cf3-a6ce-40de-8923-f140beb786e9">IAR</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3F93EC-B954-4C8A-8D35-6320D14DAB4C}">
  <ds:schemaRef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98b00cf3-a6ce-40de-8923-f140beb786e9"/>
    <ds:schemaRef ds:uri="http://purl.org/dc/terms/"/>
    <ds:schemaRef ds:uri="http://schemas.openxmlformats.org/package/2006/metadata/core-propertie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8EC467D2-9C8B-4233-A09D-9DF1A95B03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231</TotalTime>
  <Words>279</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Leng-Huang-CropYield-SR-September2017-f</dc:title>
  <dc:creator>Leng, Guoyong</dc:creator>
  <cp:lastModifiedBy>Shim, Edward</cp:lastModifiedBy>
  <cp:revision>29</cp:revision>
  <cp:lastPrinted>2011-05-11T17:30:12Z</cp:lastPrinted>
  <dcterms:created xsi:type="dcterms:W3CDTF">2017-09-01T20:53:39Z</dcterms:created>
  <dcterms:modified xsi:type="dcterms:W3CDTF">2019-07-05T16:52:29Z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IM3</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Leng-Huang-CropYield-SR-September2017-f</vt:lpwstr>
  </property>
  <property fmtid="{D5CDD505-2E9C-101B-9397-08002B2CF9AE}" pid="8" name="SlideDescription">
    <vt:lpwstr/>
  </property>
</Properties>
</file>