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21" d="100"/>
          <a:sy n="121" d="100"/>
        </p:scale>
        <p:origin x="190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7BAD46-DDDA-4B8E-8829-FB21EF260E46}" type="datetimeFigureOut">
              <a:rPr lang="en-US" smtClean="0"/>
              <a:t>7/5/19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316591-8F9F-4F7A-B792-94C19AF3FD3A}" type="slidenum">
              <a:rPr lang="en-US" smtClean="0"/>
              <a:t>‹#›</a:t>
            </a:fld>
            <a:endParaRPr lang="en-US"/>
          </a:p>
        </p:txBody>
      </p:sp>
    </p:spTree>
    <p:extLst>
      <p:ext uri="{BB962C8B-B14F-4D97-AF65-F5344CB8AC3E}">
        <p14:creationId xmlns:p14="http://schemas.microsoft.com/office/powerpoint/2010/main" val="1418482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5283" indent="-290493">
              <a:defRPr>
                <a:solidFill>
                  <a:schemeClr val="tx1"/>
                </a:solidFill>
                <a:latin typeface="Calibri" pitchFamily="34" charset="0"/>
              </a:defRPr>
            </a:lvl2pPr>
            <a:lvl3pPr marL="1161974" indent="-232395">
              <a:defRPr>
                <a:solidFill>
                  <a:schemeClr val="tx1"/>
                </a:solidFill>
                <a:latin typeface="Calibri" pitchFamily="34" charset="0"/>
              </a:defRPr>
            </a:lvl3pPr>
            <a:lvl4pPr marL="1626763" indent="-232395">
              <a:defRPr>
                <a:solidFill>
                  <a:schemeClr val="tx1"/>
                </a:solidFill>
                <a:latin typeface="Calibri" pitchFamily="34" charset="0"/>
              </a:defRPr>
            </a:lvl4pPr>
            <a:lvl5pPr marL="2091553" indent="-232395">
              <a:defRPr>
                <a:solidFill>
                  <a:schemeClr val="tx1"/>
                </a:solidFill>
                <a:latin typeface="Calibri" pitchFamily="34" charset="0"/>
              </a:defRPr>
            </a:lvl5pPr>
            <a:lvl6pPr marL="2556342" indent="-232395" fontAlgn="base">
              <a:spcBef>
                <a:spcPct val="0"/>
              </a:spcBef>
              <a:spcAft>
                <a:spcPct val="0"/>
              </a:spcAft>
              <a:defRPr>
                <a:solidFill>
                  <a:schemeClr val="tx1"/>
                </a:solidFill>
                <a:latin typeface="Calibri" pitchFamily="34" charset="0"/>
              </a:defRPr>
            </a:lvl6pPr>
            <a:lvl7pPr marL="3021132" indent="-232395" fontAlgn="base">
              <a:spcBef>
                <a:spcPct val="0"/>
              </a:spcBef>
              <a:spcAft>
                <a:spcPct val="0"/>
              </a:spcAft>
              <a:defRPr>
                <a:solidFill>
                  <a:schemeClr val="tx1"/>
                </a:solidFill>
                <a:latin typeface="Calibri" pitchFamily="34" charset="0"/>
              </a:defRPr>
            </a:lvl7pPr>
            <a:lvl8pPr marL="3485921" indent="-232395" fontAlgn="base">
              <a:spcBef>
                <a:spcPct val="0"/>
              </a:spcBef>
              <a:spcAft>
                <a:spcPct val="0"/>
              </a:spcAft>
              <a:defRPr>
                <a:solidFill>
                  <a:schemeClr val="tx1"/>
                </a:solidFill>
                <a:latin typeface="Calibri" pitchFamily="34" charset="0"/>
              </a:defRPr>
            </a:lvl8pPr>
            <a:lvl9pPr marL="3950711" indent="-23239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7529DFE1-6485-45BE-B457-5910266417ED}" type="slidenum">
              <a:rPr lang="en-US" smtClean="0"/>
              <a:pPr fontAlgn="base">
                <a:spcBef>
                  <a:spcPct val="0"/>
                </a:spcBef>
                <a:spcAft>
                  <a:spcPct val="0"/>
                </a:spcAft>
                <a:defRPr/>
              </a:pPr>
              <a:t>1</a:t>
            </a:fld>
            <a:endParaRPr lang="en-US" dirty="0"/>
          </a:p>
        </p:txBody>
      </p:sp>
      <p:sp>
        <p:nvSpPr>
          <p:cNvPr id="5123" name="Rectangle 2"/>
          <p:cNvSpPr>
            <a:spLocks noGrp="1" noRot="1" noChangeAspect="1" noChangeArrowheads="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sz="1200" kern="1200" dirty="0">
                <a:solidFill>
                  <a:schemeClr val="tx1"/>
                </a:solidFill>
                <a:effectLst/>
                <a:latin typeface="+mn-lt"/>
                <a:ea typeface="+mn-ea"/>
                <a:cs typeface="+mn-cs"/>
              </a:rPr>
              <a:t>A new open-source tool helps connect high-resolution sectoral models and broader integrated human-Earth system models.</a:t>
            </a:r>
          </a:p>
          <a:p>
            <a:r>
              <a:rPr lang="en-US" sz="1200" b="1" kern="1200" dirty="0">
                <a:solidFill>
                  <a:schemeClr val="tx1"/>
                </a:solidFill>
                <a:effectLst/>
                <a:latin typeface="+mn-lt"/>
                <a:ea typeface="+mn-ea"/>
                <a:cs typeface="+mn-cs"/>
              </a:rPr>
              <a:t>The Science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Downscaling of water withdrawals is a fundamental step when integrating large-scale complex human-Earth models with detailed sectoral models. Researchers at the U.S. Department of Energy’s Pacific Northwest National Laboratory and the University of Maryland, College Park, developed Tethys, an open-access software package that applies statistical algorithms to spatially and temporally downscale water withdrawal data.</a:t>
            </a:r>
          </a:p>
          <a:p>
            <a:r>
              <a:rPr lang="en-US" sz="1200" b="1" kern="1200" dirty="0">
                <a:solidFill>
                  <a:schemeClr val="tx1"/>
                </a:solidFill>
                <a:effectLst/>
                <a:latin typeface="+mn-lt"/>
                <a:ea typeface="+mn-ea"/>
                <a:cs typeface="+mn-cs"/>
              </a:rPr>
              <a:t>The Impact</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Tethys bridges the gap between coarser integrated human-Earth system model projections and detailed sectoral models that require high-resolution water withdrawal projections in space and time. The ability to exchange water withdrawal information when coupling models of different scales is especially important to inform local and regional water resource projections and planning.</a:t>
            </a:r>
          </a:p>
          <a:p>
            <a:r>
              <a:rPr lang="en-US" sz="1200" b="1" kern="1200" dirty="0">
                <a:solidFill>
                  <a:schemeClr val="tx1"/>
                </a:solidFill>
                <a:effectLst/>
                <a:latin typeface="+mn-lt"/>
                <a:ea typeface="+mn-ea"/>
                <a:cs typeface="+mn-cs"/>
              </a:rPr>
              <a:t>Summary</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Researchers developed Tethys to produce monthly, gridded global water withdrawal data products based on estimates from the Global Change Assessment Model (GCAM), an integrated human-Earth system model. GCAM is often coupled to sectoral models that typically operate at finer scales, and mismatches across time and space can occur. Tethys eliminates such mismatches by using statistical algorithms to downscale global water withdrawal data. Researchers first separated water withdrawals into six common high-volume water-use sectors: irrigation, livestock, domestic, electricity generation, manufacturing, and mining. They then derived downscaling algorithms parameterized using collected data products and applied them to the various sectors. </a:t>
            </a:r>
            <a:r>
              <a:rPr lang="en-US" sz="1200" kern="1200">
                <a:solidFill>
                  <a:schemeClr val="tx1"/>
                </a:solidFill>
                <a:effectLst/>
                <a:latin typeface="+mn-lt"/>
                <a:ea typeface="+mn-ea"/>
                <a:cs typeface="+mn-cs"/>
              </a:rPr>
              <a:t>These algorithms downscaled the spatial resolution from region/basin scale to grid (0.5 geographic degree) scale and the time resolution from year to month.</a:t>
            </a:r>
          </a:p>
          <a:p>
            <a:pPr eaLnBrk="1" hangingPunct="1">
              <a:spcBef>
                <a:spcPct val="0"/>
              </a:spcBef>
            </a:pPr>
            <a:endParaRPr lang="en-US" altLang="en-US" sz="1000" dirty="0"/>
          </a:p>
        </p:txBody>
      </p:sp>
    </p:spTree>
    <p:extLst>
      <p:ext uri="{BB962C8B-B14F-4D97-AF65-F5344CB8AC3E}">
        <p14:creationId xmlns:p14="http://schemas.microsoft.com/office/powerpoint/2010/main" val="4260316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2"/>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390211495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E45C95-9CC9-410F-9A37-622392CCB6EC}" type="datetimeFigureOut">
              <a:rPr lang="en-US" smtClean="0"/>
              <a:t>7/5/19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D9F470-C986-42DC-BFBB-618C1A2EE900}" type="slidenum">
              <a:rPr lang="en-US" smtClean="0"/>
              <a:t>‹#›</a:t>
            </a:fld>
            <a:endParaRPr lang="en-US"/>
          </a:p>
        </p:txBody>
      </p:sp>
    </p:spTree>
    <p:extLst>
      <p:ext uri="{BB962C8B-B14F-4D97-AF65-F5344CB8AC3E}">
        <p14:creationId xmlns:p14="http://schemas.microsoft.com/office/powerpoint/2010/main" val="593068150"/>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5334/jors.197"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1775" indent="-231775"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spcBef>
                <a:spcPct val="15000"/>
              </a:spcBef>
            </a:pPr>
            <a:endParaRPr lang="en-US" altLang="en-US" sz="1600"/>
          </a:p>
        </p:txBody>
      </p:sp>
      <p:sp>
        <p:nvSpPr>
          <p:cNvPr id="3076" name="Rectangle 5"/>
          <p:cNvSpPr>
            <a:spLocks noChangeArrowheads="1"/>
          </p:cNvSpPr>
          <p:nvPr/>
        </p:nvSpPr>
        <p:spPr bwMode="auto">
          <a:xfrm>
            <a:off x="152400" y="92787"/>
            <a:ext cx="8991600"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en-US" sz="3200" b="1" dirty="0"/>
              <a:t>Tethys – A Python Package for Spatial and Temporal Downscaling of Global Water Withdrawals</a:t>
            </a:r>
            <a:endParaRPr lang="en-US" sz="3200" dirty="0"/>
          </a:p>
        </p:txBody>
      </p:sp>
      <p:sp>
        <p:nvSpPr>
          <p:cNvPr id="9" name="Text Box 6"/>
          <p:cNvSpPr txBox="1">
            <a:spLocks noChangeArrowheads="1"/>
          </p:cNvSpPr>
          <p:nvPr/>
        </p:nvSpPr>
        <p:spPr bwMode="auto">
          <a:xfrm>
            <a:off x="4543110" y="5375256"/>
            <a:ext cx="4506298" cy="55399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r>
              <a:rPr lang="en-US" sz="1000" dirty="0"/>
              <a:t>Li, X., Vernon, C. R., Hejazi, M. I., Link, R. P., Huang, Z., Liu, L., &amp; Feng, L. (2018). Tethys – A Python Package for Spatial and Temporal Downscaling of Global Water Withdrawals. Journal of Open Research Software. </a:t>
            </a:r>
            <a:r>
              <a:rPr lang="en-US" sz="1000" dirty="0">
                <a:hlinkClick r:id="rId3"/>
              </a:rPr>
              <a:t>https://doi.org/10.5334/jors.197</a:t>
            </a:r>
            <a:endParaRPr lang="en-US" sz="1000" dirty="0"/>
          </a:p>
        </p:txBody>
      </p:sp>
      <p:sp>
        <p:nvSpPr>
          <p:cNvPr id="5" name="Rectangle 4"/>
          <p:cNvSpPr>
            <a:spLocks noChangeArrowheads="1"/>
          </p:cNvSpPr>
          <p:nvPr/>
        </p:nvSpPr>
        <p:spPr bwMode="auto">
          <a:xfrm>
            <a:off x="152400" y="1170005"/>
            <a:ext cx="4191000" cy="55617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1775" indent="-231775" algn="ctr">
              <a:spcBef>
                <a:spcPct val="15000"/>
              </a:spcBef>
              <a:defRPr/>
            </a:pPr>
            <a:r>
              <a:rPr lang="en-US" b="1" dirty="0">
                <a:cs typeface="Arial" pitchFamily="34" charset="0"/>
              </a:rPr>
              <a:t>Objective</a:t>
            </a:r>
          </a:p>
          <a:p>
            <a:pPr marL="285750" indent="-285750">
              <a:spcBef>
                <a:spcPct val="15000"/>
              </a:spcBef>
              <a:buFont typeface="Arial" pitchFamily="34" charset="0"/>
              <a:buChar char="●"/>
              <a:defRPr/>
            </a:pPr>
            <a:r>
              <a:rPr lang="en-US" altLang="zh-CN" sz="1600" dirty="0"/>
              <a:t>Build an open-source model in Python to spatially and temporally downscale sectoral water withdrawal projections from the Global Change Assessment Model (GCAM) to a gridded and monthly scale</a:t>
            </a:r>
          </a:p>
          <a:p>
            <a:pPr marL="231775" indent="-231775" algn="ctr">
              <a:spcBef>
                <a:spcPct val="15000"/>
              </a:spcBef>
              <a:defRPr/>
            </a:pPr>
            <a:r>
              <a:rPr lang="en-US" b="1" dirty="0">
                <a:cs typeface="Arial" pitchFamily="34" charset="0"/>
              </a:rPr>
              <a:t>Approach</a:t>
            </a:r>
          </a:p>
          <a:p>
            <a:pPr marL="285750" lvl="0" indent="-285750">
              <a:spcBef>
                <a:spcPct val="15000"/>
              </a:spcBef>
              <a:buFont typeface="Arial" pitchFamily="34" charset="0"/>
              <a:buChar char="●"/>
              <a:defRPr/>
            </a:pPr>
            <a:r>
              <a:rPr lang="en-US" sz="1600" dirty="0">
                <a:solidFill>
                  <a:prstClr val="black"/>
                </a:solidFill>
                <a:cs typeface="Arial" pitchFamily="34" charset="0"/>
              </a:rPr>
              <a:t>Water withdrawals categorized into six sectors: irrigation, livestock, manufacturing, domestic, mining, and electricity generation</a:t>
            </a:r>
          </a:p>
          <a:p>
            <a:pPr marL="285750" lvl="0" indent="-285750">
              <a:spcBef>
                <a:spcPct val="15000"/>
              </a:spcBef>
              <a:buFont typeface="Arial" pitchFamily="34" charset="0"/>
              <a:buChar char="●"/>
              <a:defRPr/>
            </a:pPr>
            <a:r>
              <a:rPr lang="en-US" sz="1600" dirty="0"/>
              <a:t>Statistical </a:t>
            </a:r>
            <a:r>
              <a:rPr lang="en-US" sz="1600" dirty="0">
                <a:solidFill>
                  <a:prstClr val="black"/>
                </a:solidFill>
                <a:cs typeface="Arial" pitchFamily="34" charset="0"/>
              </a:rPr>
              <a:t>algorithm for each sectoral downscaling is parameterized using collected data products</a:t>
            </a:r>
          </a:p>
          <a:p>
            <a:pPr marL="231775" indent="-231775" algn="ctr">
              <a:spcBef>
                <a:spcPct val="15000"/>
              </a:spcBef>
              <a:defRPr/>
            </a:pPr>
            <a:r>
              <a:rPr lang="en-US" b="1" dirty="0">
                <a:cs typeface="Arial" pitchFamily="34" charset="0"/>
              </a:rPr>
              <a:t>Impact</a:t>
            </a:r>
          </a:p>
          <a:p>
            <a:pPr marL="285750" indent="-285750">
              <a:spcBef>
                <a:spcPct val="15000"/>
              </a:spcBef>
              <a:buFont typeface="Arial" pitchFamily="34" charset="0"/>
              <a:buChar char="●"/>
              <a:defRPr/>
            </a:pPr>
            <a:r>
              <a:rPr lang="en-US" sz="1600" dirty="0"/>
              <a:t>Downscaling water withdrawal data from annual region/basin scale to monthly grid scale bridges the gap between coarser integrated human-Earth system model projections and detailed sectoral models that require high-resolution water withdrawal projections in space and time</a:t>
            </a:r>
            <a:endParaRPr lang="en-US" sz="1600" dirty="0">
              <a:solidFill>
                <a:prstClr val="black"/>
              </a:solidFill>
              <a:cs typeface="Arial" pitchFamily="34" charset="0"/>
            </a:endParaRPr>
          </a:p>
        </p:txBody>
      </p:sp>
      <p:sp>
        <p:nvSpPr>
          <p:cNvPr id="6" name="Rectangle 4"/>
          <p:cNvSpPr>
            <a:spLocks noChangeArrowheads="1"/>
          </p:cNvSpPr>
          <p:nvPr/>
        </p:nvSpPr>
        <p:spPr bwMode="auto">
          <a:xfrm>
            <a:off x="152400" y="2136446"/>
            <a:ext cx="4114800" cy="24707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lvl="0" algn="ctr">
              <a:spcBef>
                <a:spcPct val="15000"/>
              </a:spcBef>
              <a:defRPr/>
            </a:pPr>
            <a:endParaRPr lang="en-US" sz="1600" dirty="0">
              <a:solidFill>
                <a:prstClr val="black"/>
              </a:solidFill>
              <a:cs typeface="Arial" pitchFamily="34" charset="0"/>
            </a:endParaRPr>
          </a:p>
        </p:txBody>
      </p:sp>
      <p:sp>
        <p:nvSpPr>
          <p:cNvPr id="10" name="TextBox 9"/>
          <p:cNvSpPr txBox="1">
            <a:spLocks noChangeArrowheads="1"/>
          </p:cNvSpPr>
          <p:nvPr/>
        </p:nvSpPr>
        <p:spPr bwMode="auto">
          <a:xfrm>
            <a:off x="4474425" y="4481112"/>
            <a:ext cx="4398964"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Example inputs (regional and annual scale) and outputs (gridded and monthly scale) of Tethys are shown for the irrigation</a:t>
            </a:r>
            <a:r>
              <a:rPr lang="en-US" altLang="en-US" sz="1200" b="1">
                <a:solidFill>
                  <a:srgbClr val="0000FF"/>
                </a:solidFill>
                <a:latin typeface="Arial" panose="020B0604020202020204" pitchFamily="34" charset="0"/>
              </a:rPr>
              <a:t>, livestock, </a:t>
            </a:r>
            <a:r>
              <a:rPr lang="en-US" altLang="en-US" sz="1200" b="1" dirty="0">
                <a:solidFill>
                  <a:srgbClr val="0000FF"/>
                </a:solidFill>
                <a:latin typeface="Arial" panose="020B0604020202020204" pitchFamily="34" charset="0"/>
              </a:rPr>
              <a:t>and manufacturing sectors.</a:t>
            </a: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93280" y="1609647"/>
            <a:ext cx="4750720" cy="2871465"/>
          </a:xfrm>
          <a:prstGeom prst="rect">
            <a:avLst/>
          </a:prstGeom>
        </p:spPr>
      </p:pic>
    </p:spTree>
    <p:extLst>
      <p:ext uri="{BB962C8B-B14F-4D97-AF65-F5344CB8AC3E}">
        <p14:creationId xmlns:p14="http://schemas.microsoft.com/office/powerpoint/2010/main" val="31511734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lideDescription xmlns="http://schemas.microsoft.com/sharepoint/v3" xsi:nil="true"/>
    <Presentation xmlns="http://schemas.microsoft.com/sharepoint/v3">Li-etal-Tethys-JORS-April2018-f</Presentation>
    <Funding xmlns="98b00cf3-a6ce-40de-8923-f140beb786e9">MSD</Funding>
  </documentManagement>
</p:properties>
</file>

<file path=customXml/itemProps1.xml><?xml version="1.0" encoding="utf-8"?>
<ds:datastoreItem xmlns:ds="http://schemas.openxmlformats.org/officeDocument/2006/customXml" ds:itemID="{35236D78-6E11-49A1-B132-BA7A80E98E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3648014-8B52-47C9-ACC8-753D23537D15}">
  <ds:schemaRefs>
    <ds:schemaRef ds:uri="http://schemas.microsoft.com/sharepoint/v3"/>
    <ds:schemaRef ds:uri="http://schemas.openxmlformats.org/package/2006/metadata/core-properties"/>
    <ds:schemaRef ds:uri="http://schemas.microsoft.com/office/2006/documentManagement/types"/>
    <ds:schemaRef ds:uri="http://schemas.microsoft.com/office/2006/metadata/properties"/>
    <ds:schemaRef ds:uri="http://purl.org/dc/terms/"/>
    <ds:schemaRef ds:uri="http://purl.org/dc/elements/1.1/"/>
    <ds:schemaRef ds:uri="http://schemas.microsoft.com/office/infopath/2007/PartnerControls"/>
    <ds:schemaRef ds:uri="98b00cf3-a6ce-40de-8923-f140beb786e9"/>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807</TotalTime>
  <Words>236</Words>
  <Application>Microsoft Macintosh PowerPoint</Application>
  <PresentationFormat>On-screen Show (4:3)</PresentationFormat>
  <Paragraphs>18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Li-etal-Tethys-JORS-April2018-f</dc:title>
  <dc:creator>Li, Xinya</dc:creator>
  <dc:description/>
  <cp:lastModifiedBy>Shim, Edward</cp:lastModifiedBy>
  <cp:revision>69</cp:revision>
  <dcterms:created xsi:type="dcterms:W3CDTF">2017-04-04T22:25:36Z</dcterms:created>
  <dcterms:modified xsi:type="dcterms:W3CDTF">2019-07-05T18:06:25Z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ghlight">
    <vt:lpwstr/>
  </property>
  <property fmtid="{D5CDD505-2E9C-101B-9397-08002B2CF9AE}" pid="3" name="FY">
    <vt:lpwstr/>
  </property>
  <property fmtid="{D5CDD505-2E9C-101B-9397-08002B2CF9AE}" pid="4" name="Funding">
    <vt:lpwstr>MSD</vt:lpwstr>
  </property>
  <property fmtid="{D5CDD505-2E9C-101B-9397-08002B2CF9AE}" pid="5" name="ContentTypeId">
    <vt:lpwstr>0x010100A22E315B1F3C42B49A0E90D2F9AB5AB100A3ADA40348D53C4EA114B46FA9468BEB</vt:lpwstr>
  </property>
  <property fmtid="{D5CDD505-2E9C-101B-9397-08002B2CF9AE}" pid="6" name="ContentType">
    <vt:lpwstr>Slide</vt:lpwstr>
  </property>
  <property fmtid="{D5CDD505-2E9C-101B-9397-08002B2CF9AE}" pid="7" name="Presentation">
    <vt:lpwstr>Li-etal-Tethys-JORS-April2018-f</vt:lpwstr>
  </property>
  <property fmtid="{D5CDD505-2E9C-101B-9397-08002B2CF9AE}" pid="8" name="SlideDescription">
    <vt:lpwstr/>
  </property>
</Properties>
</file>