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E5DF1-F3FA-4D94-B2CE-FE5F3C72F053}" type="datetimeFigureOut">
              <a:rPr lang="en-US" smtClean="0"/>
              <a:t>7/5/19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FA69-201C-4853-9F45-ADF5B9F10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44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5634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113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8592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5071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29DFE1-6485-45BE-B457-5910266417E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6564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2541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ED2371-95F7-4024-83DD-C565AB5171B4}" type="datetime4">
              <a:rPr lang="en-US" smtClean="0"/>
              <a:t>July 5,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0A27DAC-BB3F-4F4E-A65A-EF45578411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1554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doi.org/10.5194/hess-22-2117-2018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206" y="1147458"/>
            <a:ext cx="4051842" cy="3367765"/>
          </a:xfrm>
          <a:prstGeom prst="rect">
            <a:avLst/>
          </a:prstGeom>
        </p:spPr>
      </p:pic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99197" y="954106"/>
            <a:ext cx="4387078" cy="565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cs typeface="Arial" panose="020B0604020202020204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400" dirty="0"/>
              <a:t>Estimate global gridded </a:t>
            </a:r>
            <a:r>
              <a:rPr lang="en-US" sz="1400" dirty="0">
                <a:latin typeface="Calibri" panose="020F0502020204030204" pitchFamily="34" charset="0"/>
              </a:rPr>
              <a:t>monthly</a:t>
            </a:r>
            <a:r>
              <a:rPr lang="en-US" sz="1400" dirty="0"/>
              <a:t> water use between 1971 and 2010 for six water use sectors: irrigation, domestic, electricity generation, livestock, mining, and manufacturing</a:t>
            </a:r>
          </a:p>
          <a:p>
            <a:pPr algn="ctr">
              <a:spcBef>
                <a:spcPct val="15000"/>
              </a:spcBef>
              <a:spcAft>
                <a:spcPts val="600"/>
              </a:spcAft>
              <a:tabLst>
                <a:tab pos="338138" algn="l"/>
              </a:tabLst>
              <a:defRPr/>
            </a:pPr>
            <a:r>
              <a:rPr lang="en-US" sz="1600" b="1" dirty="0">
                <a:cs typeface="Arial" panose="020B0604020202020204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400" dirty="0"/>
              <a:t>Combine reported water use estimates with modeling estimates to establish historical water use patterns</a:t>
            </a:r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400" dirty="0"/>
              <a:t>Use information such as population, livestock, and irrigation availability to downscale from country/state to grid level, and climate variables to downscale from annual to monthly time scale</a:t>
            </a:r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400" dirty="0"/>
              <a:t>Evaluate results against observations and simulation results in selected regions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cs typeface="Arial" panose="020B0604020202020204" pitchFamily="34" charset="0"/>
              </a:rPr>
              <a:t>Impact</a:t>
            </a:r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defRPr/>
            </a:pPr>
            <a:r>
              <a:rPr lang="en-US" sz="1400" dirty="0"/>
              <a:t>The dataset can be used to represent historical human water use patterns in Earth system models and in model evaluation exercises</a:t>
            </a:r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defRPr/>
            </a:pPr>
            <a:r>
              <a:rPr lang="en-US" sz="1400" dirty="0"/>
              <a:t>It can also support investigations of water-use related issues and patterns at fine space and time scales to help develop sound water management strategies</a:t>
            </a:r>
          </a:p>
          <a:p>
            <a:pPr>
              <a:spcBef>
                <a:spcPct val="15000"/>
              </a:spcBef>
              <a:spcAft>
                <a:spcPts val="600"/>
              </a:spcAft>
              <a:defRPr/>
            </a:pPr>
            <a:endParaRPr lang="en-US" sz="1400" strike="sngStrike" dirty="0"/>
          </a:p>
          <a:p>
            <a:pPr marL="285750" indent="-285750">
              <a:spcBef>
                <a:spcPct val="15000"/>
              </a:spcBef>
              <a:spcAft>
                <a:spcPts val="60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endParaRPr 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55880" y="123109"/>
            <a:ext cx="900176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300" b="1" dirty="0"/>
              <a:t>Reconstruction of Global Gridded Monthly Sectoral Water Withdrawals for 1971-2010 and Analysis of their Spatiotemporal Patterns</a:t>
            </a:r>
            <a:endParaRPr lang="en-US" sz="2300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720492" y="5747008"/>
            <a:ext cx="4298006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1000" dirty="0">
                <a:latin typeface="+mn-lt"/>
                <a:cs typeface="Arial" panose="020B0604020202020204" pitchFamily="34" charset="0"/>
              </a:rPr>
              <a:t>Huang, Z., Hejazi, M., Li, X., Tang, Q., Vernon, C., </a:t>
            </a:r>
            <a:r>
              <a:rPr lang="en-US" sz="1000" dirty="0" err="1">
                <a:latin typeface="+mn-lt"/>
                <a:cs typeface="Arial" panose="020B0604020202020204" pitchFamily="34" charset="0"/>
              </a:rPr>
              <a:t>Leng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, G., Liu, Y., Doll, P., Eisner, S., </a:t>
            </a:r>
            <a:r>
              <a:rPr lang="en-US" sz="1000" dirty="0" err="1">
                <a:latin typeface="+mn-lt"/>
                <a:cs typeface="Arial" panose="020B0604020202020204" pitchFamily="34" charset="0"/>
              </a:rPr>
              <a:t>Gerten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, D., </a:t>
            </a:r>
            <a:r>
              <a:rPr lang="en-US" sz="1000" dirty="0" err="1">
                <a:latin typeface="+mn-lt"/>
                <a:cs typeface="Arial" panose="020B0604020202020204" pitchFamily="34" charset="0"/>
              </a:rPr>
              <a:t>Hanasaki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, </a:t>
            </a:r>
            <a:r>
              <a:rPr lang="en-US" sz="1000" dirty="0" err="1">
                <a:latin typeface="+mn-lt"/>
                <a:cs typeface="Arial" panose="020B0604020202020204" pitchFamily="34" charset="0"/>
              </a:rPr>
              <a:t>Naota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., &amp; Wada, Y. (2018) Reconstruction of global gridded monthly sectoral water withdrawals for 1971-2010 and </a:t>
            </a:r>
            <a:r>
              <a:rPr lang="en-US" sz="1000" dirty="0" err="1">
                <a:latin typeface="+mn-lt"/>
                <a:cs typeface="Arial" panose="020B0604020202020204" pitchFamily="34" charset="0"/>
              </a:rPr>
              <a:t>anlysis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 of their spatiotemporal patterns. Hydrology and Earth System Sciences, 22(4), 2117-2133. </a:t>
            </a:r>
            <a:r>
              <a:rPr lang="en-US" sz="1000" dirty="0">
                <a:latin typeface="+mn-lt"/>
                <a:cs typeface="Arial" panose="020B0604020202020204" pitchFamily="34" charset="0"/>
                <a:hlinkClick r:id="rId5"/>
              </a:rPr>
              <a:t>https://doi.org/10.5194</a:t>
            </a:r>
            <a:r>
              <a:rPr lang="en-US" sz="1000">
                <a:latin typeface="+mn-lt"/>
                <a:cs typeface="Arial" panose="020B0604020202020204" pitchFamily="34" charset="0"/>
                <a:hlinkClick r:id="rId5"/>
              </a:rPr>
              <a:t>/hess-22-2117-2018</a:t>
            </a:r>
            <a:endParaRPr lang="en-US" sz="100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59430" y="4708575"/>
            <a:ext cx="41417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map is an example from the global gridded dataset that shows the spatial distribution of annual mean water withdrawal in the six sectors.</a:t>
            </a:r>
          </a:p>
        </p:txBody>
      </p:sp>
    </p:spTree>
    <p:extLst>
      <p:ext uri="{BB962C8B-B14F-4D97-AF65-F5344CB8AC3E}">
        <p14:creationId xmlns:p14="http://schemas.microsoft.com/office/powerpoint/2010/main" val="1056384096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Huang-etal-Global-Gridded-Water-Withdrawals-HESS-June2018-f</Presentation>
    <Funding xmlns="98b00cf3-a6ce-40de-8923-f140beb786e9">IARP</Funding>
  </documentManagement>
</p:properties>
</file>

<file path=customXml/itemProps1.xml><?xml version="1.0" encoding="utf-8"?>
<ds:datastoreItem xmlns:ds="http://schemas.openxmlformats.org/officeDocument/2006/customXml" ds:itemID="{E6D80CE6-3881-480D-9BA7-1A2387754F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B93DAA-A1BD-4F65-A95D-C0468938E28C}">
  <ds:schemaRefs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98b00cf3-a6ce-40de-8923-f140beb786e9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Sample-Slide-Highlights-Template-usethis</Template>
  <TotalTime>790</TotalTime>
  <Words>263</Words>
  <Application>Microsoft Macintosh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Huang-etal-Global-Gridded-Water-Withdrawals-HESS-June2018-f</dc:title>
  <dc:creator>Edmonds, James A (Jae)</dc:creator>
  <dc:description/>
  <cp:lastModifiedBy>Shim, Edward</cp:lastModifiedBy>
  <cp:revision>117</cp:revision>
  <cp:lastPrinted>2011-05-11T17:30:12Z</cp:lastPrinted>
  <dcterms:created xsi:type="dcterms:W3CDTF">2017-02-22T21:17:09Z</dcterms:created>
  <dcterms:modified xsi:type="dcterms:W3CDTF">2019-07-05T18:38:15Z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IARP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Huang-etal-Global-Gridded-Water-Withdrawals-HESS-June2018-f</vt:lpwstr>
  </property>
  <property fmtid="{D5CDD505-2E9C-101B-9397-08002B2CF9AE}" pid="8" name="SlideDescription">
    <vt:lpwstr/>
  </property>
</Properties>
</file>