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21" d="100"/>
          <a:sy n="121" d="100"/>
        </p:scale>
        <p:origin x="190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DFC55F-DD60-4108-8655-1DA69FAB1C31}" type="datetimeFigureOut">
              <a:rPr lang="en-US" smtClean="0"/>
              <a:t>7/5/19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66B680-6AB2-4E3B-8B36-7A8AD7D7D4A9}" type="slidenum">
              <a:rPr lang="en-US" smtClean="0"/>
              <a:t>‹#›</a:t>
            </a:fld>
            <a:endParaRPr lang="en-US"/>
          </a:p>
        </p:txBody>
      </p:sp>
    </p:spTree>
    <p:extLst>
      <p:ext uri="{BB962C8B-B14F-4D97-AF65-F5344CB8AC3E}">
        <p14:creationId xmlns:p14="http://schemas.microsoft.com/office/powerpoint/2010/main" val="2455115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1612266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270412656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7/5/19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extLst>
      <p:ext uri="{BB962C8B-B14F-4D97-AF65-F5344CB8AC3E}">
        <p14:creationId xmlns:p14="http://schemas.microsoft.com/office/powerpoint/2010/main" val="3815166145"/>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doi.org/10.1175/jhm-d-17-0095.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p:nvPr/>
        </p:nvPicPr>
        <p:blipFill>
          <a:blip r:embed="rId3" cstate="print">
            <a:extLst>
              <a:ext uri="{28A0092B-C50C-407E-A947-70E740481C1C}">
                <a14:useLocalDpi xmlns:a14="http://schemas.microsoft.com/office/drawing/2010/main" val="0"/>
              </a:ext>
            </a:extLst>
          </a:blip>
          <a:stretch>
            <a:fillRect/>
          </a:stretch>
        </p:blipFill>
        <p:spPr bwMode="auto">
          <a:xfrm>
            <a:off x="5147883" y="1185355"/>
            <a:ext cx="3462717" cy="3709643"/>
          </a:xfrm>
          <a:prstGeom prst="rect">
            <a:avLst/>
          </a:prstGeom>
          <a:noFill/>
          <a:ln>
            <a:noFill/>
          </a:ln>
        </p:spPr>
      </p:pic>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43773" y="1212132"/>
            <a:ext cx="4892125" cy="558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t>Evaluate whether regulated river flow is more sensitive to Earth system change than natural flow in the western United States across seasons</a:t>
            </a:r>
            <a:r>
              <a:rPr lang="en-US" sz="1400" dirty="0">
                <a:solidFill>
                  <a:prstClr val="black"/>
                </a:solidFill>
              </a:rPr>
              <a:t>.</a:t>
            </a:r>
            <a:endParaRPr lang="en-US" sz="1400" b="1" dirty="0">
              <a:solidFill>
                <a:prstClr val="black"/>
              </a:solidFill>
            </a:endParaRPr>
          </a:p>
          <a:p>
            <a:pPr marL="231775" indent="-231775" algn="ctr">
              <a:spcBef>
                <a:spcPct val="15000"/>
              </a:spcBef>
              <a:defRPr/>
            </a:pPr>
            <a:r>
              <a:rPr lang="en-US" sz="1400" b="1" dirty="0">
                <a:solidFill>
                  <a:prstClr val="black"/>
                </a:solidFill>
              </a:rPr>
              <a:t>Approach</a:t>
            </a:r>
          </a:p>
          <a:p>
            <a:pPr marL="285750" indent="-285750">
              <a:spcBef>
                <a:spcPct val="15000"/>
              </a:spcBef>
              <a:buFont typeface="Arial" pitchFamily="34" charset="0"/>
              <a:buChar char="●"/>
              <a:defRPr/>
            </a:pPr>
            <a:r>
              <a:rPr lang="en-US" sz="1400" dirty="0">
                <a:solidFill>
                  <a:prstClr val="black"/>
                </a:solidFill>
              </a:rPr>
              <a:t>Define emergence of change as a significant shift in cumulative distribution functions (</a:t>
            </a:r>
            <a:r>
              <a:rPr lang="en-US" sz="1400" dirty="0"/>
              <a:t>CDFs) of monthly and annual flow between the historical and future periods. </a:t>
            </a:r>
          </a:p>
          <a:p>
            <a:pPr marL="285750" indent="-285750">
              <a:spcBef>
                <a:spcPct val="15000"/>
              </a:spcBef>
              <a:buFont typeface="Arial" pitchFamily="34" charset="0"/>
              <a:buChar char="●"/>
              <a:defRPr/>
            </a:pPr>
            <a:r>
              <a:rPr lang="en-US" sz="1400" dirty="0"/>
              <a:t>Assess the emergence of change in regulated and natural flow regimes across the western United States and evaluate the regional and seasonal differences. </a:t>
            </a:r>
            <a:endParaRPr lang="en-US" sz="1400" strike="sngStrike" dirty="0">
              <a:solidFill>
                <a:prstClr val="black"/>
              </a:solidFill>
            </a:endParaRPr>
          </a:p>
          <a:p>
            <a:pPr algn="ctr" eaLnBrk="1" hangingPunct="1">
              <a:spcBef>
                <a:spcPct val="15000"/>
              </a:spcBef>
              <a:buFontTx/>
              <a:buNone/>
            </a:pPr>
            <a:r>
              <a:rPr lang="en-US" altLang="en-US" sz="1400" b="1" dirty="0">
                <a:solidFill>
                  <a:srgbClr val="000000"/>
                </a:solidFill>
              </a:rPr>
              <a:t>Impact</a:t>
            </a:r>
          </a:p>
          <a:p>
            <a:pPr marL="283464" indent="-283464" eaLnBrk="1" hangingPunct="1">
              <a:spcBef>
                <a:spcPct val="15000"/>
              </a:spcBef>
              <a:buFont typeface="Arial" panose="020B0604020202020204" pitchFamily="34" charset="0"/>
              <a:buChar char="●"/>
            </a:pPr>
            <a:r>
              <a:rPr lang="en-US" sz="1400" dirty="0"/>
              <a:t>Water management tends to reduce the magnitude of the response of natural flow regimes to climate change. However, the emergence of this smaller change in regulated flow regimes might be evident earlier in 40% of the watersheds.</a:t>
            </a:r>
            <a:endParaRPr lang="en-US" altLang="en-US" sz="1400" dirty="0"/>
          </a:p>
          <a:p>
            <a:pPr marL="283464" indent="-283464" eaLnBrk="1" hangingPunct="1">
              <a:spcBef>
                <a:spcPct val="15000"/>
              </a:spcBef>
              <a:buFont typeface="Arial" panose="020B0604020202020204" pitchFamily="34" charset="0"/>
              <a:buChar char="●"/>
            </a:pPr>
            <a:r>
              <a:rPr lang="en-US" altLang="en-US" sz="1400" dirty="0">
                <a:solidFill>
                  <a:srgbClr val="000000"/>
                </a:solidFill>
              </a:rPr>
              <a:t>The </a:t>
            </a:r>
            <a:r>
              <a:rPr lang="en-US" altLang="en-US" sz="1400" dirty="0"/>
              <a:t>results i</a:t>
            </a:r>
            <a:r>
              <a:rPr lang="en-US" altLang="en-US" sz="1400" dirty="0">
                <a:solidFill>
                  <a:srgbClr val="000000"/>
                </a:solidFill>
              </a:rPr>
              <a:t>mprove our understanding of how human systems affect the natural systems’ response to Earth system change. </a:t>
            </a:r>
          </a:p>
          <a:p>
            <a:pPr marL="283464" indent="-283464" eaLnBrk="1" hangingPunct="1">
              <a:spcBef>
                <a:spcPct val="15000"/>
              </a:spcBef>
              <a:buFont typeface="Arial" panose="020B0604020202020204" pitchFamily="34" charset="0"/>
              <a:buChar char="●"/>
            </a:pPr>
            <a:r>
              <a:rPr lang="en-US" altLang="en-US" sz="1400" dirty="0"/>
              <a:t>The research provides insight for human-Earth system modeling efforts on the scales of water-management representation needed to understand water-energy-land dynamics. </a:t>
            </a:r>
          </a:p>
          <a:p>
            <a:pPr marL="283464" indent="-283464" eaLnBrk="1" hangingPunct="1">
              <a:spcBef>
                <a:spcPct val="15000"/>
              </a:spcBef>
              <a:buFont typeface="Arial" panose="020B0604020202020204" pitchFamily="34" charset="0"/>
              <a:buChar char="●"/>
            </a:pPr>
            <a:endParaRPr lang="en-US" altLang="en-US" sz="1400" dirty="0">
              <a:solidFill>
                <a:srgbClr val="000000"/>
              </a:solidFill>
            </a:endParaRPr>
          </a:p>
          <a:p>
            <a:pPr eaLnBrk="1" hangingPunct="1">
              <a:spcBef>
                <a:spcPct val="15000"/>
              </a:spcBef>
            </a:pPr>
            <a:r>
              <a:rPr lang="en-US" altLang="en-US" sz="1400" dirty="0">
                <a:solidFill>
                  <a:srgbClr val="000000"/>
                </a:solidFill>
              </a:rPr>
              <a:t> </a:t>
            </a:r>
            <a:endParaRPr lang="en-US" sz="1400" dirty="0">
              <a:solidFill>
                <a:prstClr val="black"/>
              </a:solidFill>
            </a:endParaRPr>
          </a:p>
        </p:txBody>
      </p:sp>
      <p:sp>
        <p:nvSpPr>
          <p:cNvPr id="3076" name="Rectangle 5"/>
          <p:cNvSpPr>
            <a:spLocks noChangeArrowheads="1"/>
          </p:cNvSpPr>
          <p:nvPr/>
        </p:nvSpPr>
        <p:spPr bwMode="auto">
          <a:xfrm>
            <a:off x="152399" y="112713"/>
            <a:ext cx="885262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sz="3200" b="1" dirty="0"/>
              <a:t>Water Management </a:t>
            </a:r>
            <a:r>
              <a:rPr lang="en-US" sz="3200" b="1"/>
              <a:t>Influences Long-Term Changes </a:t>
            </a:r>
            <a:r>
              <a:rPr lang="en-US" sz="3200" b="1" dirty="0"/>
              <a:t>in River Flows</a:t>
            </a:r>
            <a:endParaRPr lang="en-US" sz="3200" dirty="0"/>
          </a:p>
        </p:txBody>
      </p:sp>
      <p:sp>
        <p:nvSpPr>
          <p:cNvPr id="3077" name="Text Box 6"/>
          <p:cNvSpPr txBox="1">
            <a:spLocks noChangeArrowheads="1"/>
          </p:cNvSpPr>
          <p:nvPr/>
        </p:nvSpPr>
        <p:spPr bwMode="auto">
          <a:xfrm>
            <a:off x="5147883" y="6042259"/>
            <a:ext cx="3669174"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sz="1000" dirty="0">
                <a:latin typeface="+mn-lt"/>
              </a:rPr>
              <a:t>Zhou, T., </a:t>
            </a:r>
            <a:r>
              <a:rPr lang="en-US" sz="1000" dirty="0" err="1">
                <a:latin typeface="+mn-lt"/>
              </a:rPr>
              <a:t>Voisin</a:t>
            </a:r>
            <a:r>
              <a:rPr lang="en-US" sz="1000" dirty="0">
                <a:latin typeface="+mn-lt"/>
              </a:rPr>
              <a:t>, N., </a:t>
            </a:r>
            <a:r>
              <a:rPr lang="en-US" sz="1000" dirty="0" err="1">
                <a:latin typeface="+mn-lt"/>
              </a:rPr>
              <a:t>Leng</a:t>
            </a:r>
            <a:r>
              <a:rPr lang="en-US" sz="1000" dirty="0">
                <a:latin typeface="+mn-lt"/>
              </a:rPr>
              <a:t>, G., Huang, M., &amp; </a:t>
            </a:r>
            <a:r>
              <a:rPr lang="en-US" sz="1000" dirty="0" err="1">
                <a:latin typeface="+mn-lt"/>
              </a:rPr>
              <a:t>Kraucunas</a:t>
            </a:r>
            <a:r>
              <a:rPr lang="en-US" sz="1000" dirty="0">
                <a:latin typeface="+mn-lt"/>
              </a:rPr>
              <a:t>, I. (2018). Sensitivity of Regulated Flow Regimes to Climate Change in the Western United States. Journal of Hydrometeorology, 19(3), 499-515. </a:t>
            </a:r>
            <a:r>
              <a:rPr lang="en-US" sz="1000" dirty="0">
                <a:latin typeface="+mn-lt"/>
                <a:hlinkClick r:id="rId4"/>
              </a:rPr>
              <a:t>https://doi.org/10.1175</a:t>
            </a:r>
            <a:r>
              <a:rPr lang="en-US" sz="1000">
                <a:latin typeface="+mn-lt"/>
                <a:hlinkClick r:id="rId4"/>
              </a:rPr>
              <a:t>/jhm-d-17-0095.1</a:t>
            </a:r>
            <a:endParaRPr lang="en-US" sz="1000">
              <a:latin typeface="+mn-lt"/>
            </a:endParaRPr>
          </a:p>
        </p:txBody>
      </p:sp>
      <p:sp>
        <p:nvSpPr>
          <p:cNvPr id="3078" name="TextBox 9"/>
          <p:cNvSpPr txBox="1">
            <a:spLocks noChangeArrowheads="1"/>
          </p:cNvSpPr>
          <p:nvPr/>
        </p:nvSpPr>
        <p:spPr bwMode="auto">
          <a:xfrm>
            <a:off x="5035899" y="4960797"/>
            <a:ext cx="414336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sz="1200" b="1" dirty="0">
                <a:solidFill>
                  <a:srgbClr val="0000FF"/>
                </a:solidFill>
                <a:latin typeface="Arial" panose="020B0604020202020204" pitchFamily="34" charset="0"/>
              </a:rPr>
              <a:t>Difference in seasonal emergence of change in flow regimes over the western U.S. for the RCP 8.5 scenario. Blue (positive) indicates that regulated flow is less sensitive to Earth system change than natural flow (change emerges later, even if smaller).</a:t>
            </a:r>
            <a:endParaRPr lang="en-US" altLang="en-US" sz="1200" b="1" dirty="0">
              <a:solidFill>
                <a:srgbClr val="0000FF"/>
              </a:solidFill>
              <a:latin typeface="Arial" panose="020B0604020202020204" pitchFamily="34" charset="0"/>
            </a:endParaRPr>
          </a:p>
        </p:txBody>
      </p:sp>
    </p:spTree>
    <p:extLst>
      <p:ext uri="{BB962C8B-B14F-4D97-AF65-F5344CB8AC3E}">
        <p14:creationId xmlns:p14="http://schemas.microsoft.com/office/powerpoint/2010/main" val="4241113718"/>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Zhou-etal-SensitivityRegulatedFlow-JHydrometeorology-May2018-f</Presentation>
    <Funding xmlns="98b00cf3-a6ce-40de-8923-f140beb786e9">MSD</Funding>
  </documentManagement>
</p:properties>
</file>

<file path=customXml/itemProps1.xml><?xml version="1.0" encoding="utf-8"?>
<ds:datastoreItem xmlns:ds="http://schemas.openxmlformats.org/officeDocument/2006/customXml" ds:itemID="{9D2C695D-EFA5-4512-85E0-E538941C2B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1F7CB49-5034-4A12-96F1-7468466D702A}">
  <ds:schemaRefs>
    <ds:schemaRef ds:uri="http://schemas.microsoft.com/office/2006/metadata/properties"/>
    <ds:schemaRef ds:uri="http://schemas.microsoft.com/office/infopath/2007/PartnerControls"/>
    <ds:schemaRef ds:uri="http://schemas.microsoft.com/sharepoint/v3"/>
    <ds:schemaRef ds:uri="98b00cf3-a6ce-40de-8923-f140beb786e9"/>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8597</TotalTime>
  <Words>292</Words>
  <Application>Microsoft Macintosh PowerPoint</Application>
  <PresentationFormat>On-screen Show (4:3)</PresentationFormat>
  <Paragraphs>16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Zhou-etal-SensitivityRegulatedFlow-JHydrometeorology-Mar2018-f</dc:title>
  <dc:creator>Davis, Emily L</dc:creator>
  <dc:description/>
  <cp:lastModifiedBy>Shim, Edward</cp:lastModifiedBy>
  <cp:revision>60</cp:revision>
  <cp:lastPrinted>2011-05-11T17:30:12Z</cp:lastPrinted>
  <dcterms:created xsi:type="dcterms:W3CDTF">2017-11-02T21:19:41Z</dcterms:created>
  <dcterms:modified xsi:type="dcterms:W3CDTF">2019-07-05T18:07:09Z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0x010100A22E315B1F3C42B49A0E90D2F9AB5AB100A3ADA40348D53C4EA114B46FA9468BEB</vt:lpwstr>
  </property>
  <property fmtid="{D5CDD505-2E9C-101B-9397-08002B2CF9AE}" pid="4" name="Highlight">
    <vt:lpwstr/>
  </property>
  <property fmtid="{D5CDD505-2E9C-101B-9397-08002B2CF9AE}" pid="5" name="FY">
    <vt:lpwstr/>
  </property>
  <property fmtid="{D5CDD505-2E9C-101B-9397-08002B2CF9AE}" pid="6" name="Funding">
    <vt:lpwstr>MSD</vt:lpwstr>
  </property>
  <property fmtid="{D5CDD505-2E9C-101B-9397-08002B2CF9AE}" pid="7" name="ContentType">
    <vt:lpwstr>Slide</vt:lpwstr>
  </property>
  <property fmtid="{D5CDD505-2E9C-101B-9397-08002B2CF9AE}" pid="8" name="Presentation">
    <vt:lpwstr>Zhou-etal-SensitivityRegulatedFlow-JHydrometeorology-Mar2018-f</vt:lpwstr>
  </property>
  <property fmtid="{D5CDD505-2E9C-101B-9397-08002B2CF9AE}" pid="9" name="SlideDescription">
    <vt:lpwstr/>
  </property>
</Properties>
</file>