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76" autoAdjust="0"/>
    <p:restoredTop sz="94660"/>
  </p:normalViewPr>
  <p:slideViewPr>
    <p:cSldViewPr>
      <p:cViewPr varScale="1">
        <p:scale>
          <a:sx n="86" d="100"/>
          <a:sy n="86" d="100"/>
        </p:scale>
        <p:origin x="1186"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5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1082316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
        <p:nvSpPr>
          <p:cNvPr id="14" name="Picture Placeholder 51"/>
          <p:cNvSpPr>
            <a:spLocks noGrp="1"/>
          </p:cNvSpPr>
          <p:nvPr>
            <p:ph type="pic" sz="quarter" idx="37"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7" name="Pictur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698737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t>Scientific Achievement</a:t>
            </a:r>
            <a:endParaRPr lang="en-US" dirty="0"/>
          </a:p>
        </p:txBody>
      </p:sp>
    </p:spTree>
    <p:extLst>
      <p:ext uri="{BB962C8B-B14F-4D97-AF65-F5344CB8AC3E}">
        <p14:creationId xmlns:p14="http://schemas.microsoft.com/office/powerpoint/2010/main" val="3986706543"/>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54982" y="-4627"/>
            <a:ext cx="8822679" cy="708660"/>
          </a:xfrm>
        </p:spPr>
        <p:txBody>
          <a:bodyPr/>
          <a:lstStyle/>
          <a:p>
            <a:r>
              <a:rPr lang="en-US" dirty="0"/>
              <a:t>MJO Phases Precede Extreme California Heat Waves</a:t>
            </a:r>
          </a:p>
        </p:txBody>
      </p:sp>
      <p:sp>
        <p:nvSpPr>
          <p:cNvPr id="10" name="Text Placeholder 9"/>
          <p:cNvSpPr>
            <a:spLocks noGrp="1"/>
          </p:cNvSpPr>
          <p:nvPr>
            <p:ph type="body" sz="quarter" idx="26"/>
          </p:nvPr>
        </p:nvSpPr>
        <p:spPr>
          <a:xfrm>
            <a:off x="89288" y="5347195"/>
            <a:ext cx="3298552" cy="688293"/>
          </a:xfrm>
        </p:spPr>
        <p:txBody>
          <a:bodyPr/>
          <a:lstStyle/>
          <a:p>
            <a:pPr algn="l"/>
            <a:r>
              <a:rPr lang="en-US" dirty="0"/>
              <a:t>Lee, Y-Y, and R </a:t>
            </a:r>
            <a:r>
              <a:rPr lang="en-US" dirty="0" err="1"/>
              <a:t>Grotjahn</a:t>
            </a:r>
            <a:r>
              <a:rPr lang="en-US" dirty="0"/>
              <a:t>.  2019.  "Evidence of Specific MJO Phase Occurrence with Summertime California Central Valley Extreme Hot Weather."  Advances in Atmospheric Sciences 36(6): , doi:10.1007/s00376-019-8167-1.</a:t>
            </a:r>
          </a:p>
        </p:txBody>
      </p:sp>
      <p:sp>
        <p:nvSpPr>
          <p:cNvPr id="11" name="Text Placeholder 10"/>
          <p:cNvSpPr>
            <a:spLocks noGrp="1"/>
          </p:cNvSpPr>
          <p:nvPr>
            <p:ph type="body" sz="quarter" idx="30"/>
          </p:nvPr>
        </p:nvSpPr>
        <p:spPr>
          <a:xfrm>
            <a:off x="3387840" y="1079048"/>
            <a:ext cx="5786275" cy="1214209"/>
          </a:xfrm>
        </p:spPr>
        <p:txBody>
          <a:bodyPr/>
          <a:lstStyle/>
          <a:p>
            <a:pPr lvl="0"/>
            <a:r>
              <a:rPr lang="en-US" sz="1400" dirty="0">
                <a:solidFill>
                  <a:prstClr val="black"/>
                </a:solidFill>
              </a:rPr>
              <a:t>Using outgoing longwave radiation and velocity potential anomalies the paper shows links between extreme summertime heat waves over California’s Central Valley (CCV) and tropical convection as identified by specific Madden-Julian Oscillation (MJO) phase pairs. Strong MJO pairs 8 and 1 or 2 and 3 occur within two weeks prior to the extreme California heat.</a:t>
            </a:r>
          </a:p>
        </p:txBody>
      </p:sp>
      <p:sp>
        <p:nvSpPr>
          <p:cNvPr id="13" name="Text Placeholder 12"/>
          <p:cNvSpPr>
            <a:spLocks noGrp="1"/>
          </p:cNvSpPr>
          <p:nvPr>
            <p:ph type="body" sz="quarter" idx="34"/>
          </p:nvPr>
        </p:nvSpPr>
        <p:spPr>
          <a:xfrm>
            <a:off x="3387840" y="2641148"/>
            <a:ext cx="5786275" cy="1212396"/>
          </a:xfrm>
        </p:spPr>
        <p:txBody>
          <a:bodyPr/>
          <a:lstStyle/>
          <a:p>
            <a:r>
              <a:rPr lang="en-US" sz="1400" dirty="0"/>
              <a:t>The paper shows for the first time that about half of the extreme summertime heat waves over California are linked to tropical enhanced convection. This provides another analysis tool by which to evaluate climate model simulations.</a:t>
            </a:r>
          </a:p>
        </p:txBody>
      </p:sp>
      <p:sp>
        <p:nvSpPr>
          <p:cNvPr id="14" name="Text Placeholder 13"/>
          <p:cNvSpPr>
            <a:spLocks noGrp="1"/>
          </p:cNvSpPr>
          <p:nvPr>
            <p:ph type="body" sz="quarter" idx="35"/>
          </p:nvPr>
        </p:nvSpPr>
        <p:spPr/>
        <p:txBody>
          <a:bodyPr>
            <a:normAutofit lnSpcReduction="10000"/>
          </a:bodyPr>
          <a:lstStyle/>
          <a:p>
            <a:r>
              <a:rPr lang="en-US" dirty="0"/>
              <a:t>Summertime California heat waves (HWs) are preceded by MJO convection in the Indian Ocean and Southeast Asia and eastern tropical Pacific.</a:t>
            </a:r>
          </a:p>
          <a:p>
            <a:r>
              <a:rPr lang="en-US" dirty="0"/>
              <a:t>In MJO phases 2-3 and 8-1, VP and OLR fields over California are part of a larger response extending into the subtropical eastern Pacific.</a:t>
            </a:r>
          </a:p>
          <a:p>
            <a:r>
              <a:rPr lang="en-US" dirty="0"/>
              <a:t>Cluster 1 HWs heat waves (that form at in California) are more linked to MJO phases than are Cluster 2 ones (from existing HWs heat waves that expand over California). </a:t>
            </a:r>
          </a:p>
        </p:txBody>
      </p:sp>
      <p:pic>
        <p:nvPicPr>
          <p:cNvPr id="12" name="Picture 7">
            <a:extLst>
              <a:ext uri="{FF2B5EF4-FFF2-40B4-BE49-F238E27FC236}">
                <a16:creationId xmlns:a16="http://schemas.microsoft.com/office/drawing/2014/main" id="{9A952773-A8DC-6840-9EBE-1C066B5809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3950" y="6343853"/>
            <a:ext cx="1669142" cy="42506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5" name="Content Placeholder 14">
            <a:extLst>
              <a:ext uri="{FF2B5EF4-FFF2-40B4-BE49-F238E27FC236}">
                <a16:creationId xmlns:a16="http://schemas.microsoft.com/office/drawing/2014/main" id="{8762F61E-2156-7346-8883-7B7B54FD4A66}"/>
              </a:ext>
            </a:extLst>
          </p:cNvPr>
          <p:cNvPicPr>
            <a:picLocks noGrp="1" noChangeAspect="1"/>
          </p:cNvPicPr>
          <p:nvPr>
            <p:ph sz="quarter" idx="31"/>
          </p:nvPr>
        </p:nvPicPr>
        <p:blipFill>
          <a:blip r:embed="rId3" cstate="print">
            <a:extLst>
              <a:ext uri="{28A0092B-C50C-407E-A947-70E740481C1C}">
                <a14:useLocalDpi xmlns:a14="http://schemas.microsoft.com/office/drawing/2010/main" val="0"/>
              </a:ext>
            </a:extLst>
          </a:blip>
          <a:stretch>
            <a:fillRect/>
          </a:stretch>
        </p:blipFill>
        <p:spPr>
          <a:xfrm>
            <a:off x="0" y="1021396"/>
            <a:ext cx="3351212" cy="3239504"/>
          </a:xfrm>
        </p:spPr>
      </p:pic>
      <p:sp>
        <p:nvSpPr>
          <p:cNvPr id="5" name="TextBox 4">
            <a:extLst>
              <a:ext uri="{FF2B5EF4-FFF2-40B4-BE49-F238E27FC236}">
                <a16:creationId xmlns:a16="http://schemas.microsoft.com/office/drawing/2014/main" id="{6B382ABA-C23A-F546-B8A3-EA44E7B7D4C0}"/>
              </a:ext>
            </a:extLst>
          </p:cNvPr>
          <p:cNvSpPr txBox="1"/>
          <p:nvPr/>
        </p:nvSpPr>
        <p:spPr>
          <a:xfrm>
            <a:off x="89288" y="4191000"/>
            <a:ext cx="3263512" cy="1169551"/>
          </a:xfrm>
          <a:prstGeom prst="rect">
            <a:avLst/>
          </a:prstGeom>
          <a:noFill/>
        </p:spPr>
        <p:txBody>
          <a:bodyPr wrap="square" rtlCol="0">
            <a:spAutoFit/>
          </a:bodyPr>
          <a:lstStyle/>
          <a:p>
            <a:pPr defTabSz="457200"/>
            <a:r>
              <a:rPr lang="en-US" sz="1400" b="1" dirty="0">
                <a:solidFill>
                  <a:prstClr val="black"/>
                </a:solidFill>
                <a:latin typeface="Arial" panose="020B0604020202020204" pitchFamily="34" charset="0"/>
                <a:cs typeface="Arial" panose="020B0604020202020204" pitchFamily="34" charset="0"/>
              </a:rPr>
              <a:t>Figure: (a) </a:t>
            </a:r>
            <a:r>
              <a:rPr lang="en-US" sz="1400" dirty="0">
                <a:solidFill>
                  <a:prstClr val="black"/>
                </a:solidFill>
                <a:latin typeface="Arial" panose="020B0604020202020204" pitchFamily="34" charset="0"/>
                <a:cs typeface="Arial" panose="020B0604020202020204" pitchFamily="34" charset="0"/>
              </a:rPr>
              <a:t>OLR anomaly composite during 13 days prior to the onset of 24 CCV heat waves. </a:t>
            </a:r>
            <a:r>
              <a:rPr lang="en-US" sz="1400" b="1" dirty="0">
                <a:solidFill>
                  <a:prstClr val="black"/>
                </a:solidFill>
                <a:latin typeface="Arial" panose="020B0604020202020204" pitchFamily="34" charset="0"/>
                <a:cs typeface="Arial" panose="020B0604020202020204" pitchFamily="34" charset="0"/>
              </a:rPr>
              <a:t>(b) </a:t>
            </a:r>
            <a:r>
              <a:rPr lang="en-US" sz="1400" dirty="0">
                <a:solidFill>
                  <a:prstClr val="black"/>
                </a:solidFill>
                <a:latin typeface="Arial" panose="020B0604020202020204" pitchFamily="34" charset="0"/>
                <a:cs typeface="Arial" panose="020B0604020202020204" pitchFamily="34" charset="0"/>
              </a:rPr>
              <a:t>Fraction of strong MJO days out of (dark grey) 13 days prior to 24 heat wave onsets.</a:t>
            </a: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8999" y="6296416"/>
            <a:ext cx="485755" cy="489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924800" y="6296415"/>
            <a:ext cx="639763" cy="519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0611419"/>
      </p:ext>
    </p:extLst>
  </p:cSld>
  <p:clrMapOvr>
    <a:masterClrMapping/>
  </p:clrMapOvr>
</p:sld>
</file>

<file path=ppt/theme/theme1.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241</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DOE-SC EESA Highlights</vt:lpstr>
      <vt:lpstr>MJO Phases Precede Extreme California Heat Waves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Tail Properties For Different Climate Models</dc:title>
  <dc:creator>Richard Grotjahn</dc:creator>
  <cp:lastModifiedBy>Shim, Edward</cp:lastModifiedBy>
  <cp:revision>8</cp:revision>
  <dcterms:created xsi:type="dcterms:W3CDTF">2019-04-03T02:27:45Z</dcterms:created>
  <dcterms:modified xsi:type="dcterms:W3CDTF">2019-07-01T22:34:57Z</dcterms:modified>
</cp:coreProperties>
</file>