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8" r:id="rId4"/>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4275" autoAdjust="0"/>
    <p:restoredTop sz="94625" autoAdjust="0"/>
  </p:normalViewPr>
  <p:slideViewPr>
    <p:cSldViewPr>
      <p:cViewPr varScale="1">
        <p:scale>
          <a:sx n="128" d="100"/>
          <a:sy n="128" d="100"/>
        </p:scale>
        <p:origin x="2696"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7/5/19</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dirty="0"/>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dirty="0">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dirty="0"/>
              <a:t>http://www.pnnl.gov/science/highlights/highlights.asp?division=749</a:t>
            </a:r>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7/5/19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dirty="0"/>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7/5/19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dirty="0"/>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7/5/19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dirty="0"/>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dirty="0"/>
              <a:t>Click icon to add table</a:t>
            </a:r>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7/5/19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dirty="0"/>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7/5/19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dirty="0"/>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7/5/19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dirty="0"/>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7/5/19</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dirty="0"/>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7/5/19</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dirty="0"/>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7/5/19</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dirty="0"/>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7/5/19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dirty="0"/>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7/5/19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dirty="0"/>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7/5/19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5194/hess-23-35-2019"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dirty="0">
              <a:solidFill>
                <a:srgbClr val="000000"/>
              </a:solidFill>
            </a:endParaRPr>
          </a:p>
        </p:txBody>
      </p:sp>
      <p:sp>
        <p:nvSpPr>
          <p:cNvPr id="3075" name="Rectangle 4"/>
          <p:cNvSpPr>
            <a:spLocks noChangeArrowheads="1"/>
          </p:cNvSpPr>
          <p:nvPr/>
        </p:nvSpPr>
        <p:spPr bwMode="auto">
          <a:xfrm>
            <a:off x="152398" y="1143000"/>
            <a:ext cx="4310668" cy="5586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solidFill>
                  <a:prstClr val="black"/>
                </a:solidFill>
              </a:rPr>
              <a:t>Objective</a:t>
            </a:r>
          </a:p>
          <a:p>
            <a:pPr marL="285750" indent="-285750">
              <a:spcBef>
                <a:spcPct val="15000"/>
              </a:spcBef>
              <a:buFont typeface="Arial" pitchFamily="34" charset="0"/>
              <a:buChar char="●"/>
              <a:defRPr/>
            </a:pPr>
            <a:r>
              <a:rPr lang="en-US" sz="1400" dirty="0"/>
              <a:t>Assess the implications of crop irrigation and reservoir operations on water resources and water cycling in an intensively managed semiarid watershed</a:t>
            </a:r>
            <a:endParaRPr lang="en-US" sz="800" dirty="0"/>
          </a:p>
          <a:p>
            <a:pPr marL="231775" indent="-231775" algn="ctr">
              <a:spcBef>
                <a:spcPts val="1200"/>
              </a:spcBef>
              <a:defRPr/>
            </a:pPr>
            <a:r>
              <a:rPr lang="en-US" sz="1400" b="1" dirty="0">
                <a:solidFill>
                  <a:prstClr val="black"/>
                </a:solidFill>
              </a:rPr>
              <a:t>Approach</a:t>
            </a:r>
          </a:p>
          <a:p>
            <a:pPr marL="285750" indent="-285750">
              <a:spcBef>
                <a:spcPct val="15000"/>
              </a:spcBef>
              <a:buFont typeface="Arial" pitchFamily="34" charset="0"/>
              <a:buChar char="●"/>
              <a:defRPr/>
            </a:pPr>
            <a:r>
              <a:rPr lang="en-US" sz="1400" dirty="0"/>
              <a:t>Combine a detailed watershed model (SWAT) with a river flow simulation model (RiverWare) to simulate the combined effects of reservoir operations and crop irrigation in the Yakima River Basin</a:t>
            </a:r>
          </a:p>
          <a:p>
            <a:pPr marL="285750" indent="-285750">
              <a:spcBef>
                <a:spcPct val="15000"/>
              </a:spcBef>
              <a:buFont typeface="Arial" pitchFamily="34" charset="0"/>
              <a:buChar char="●"/>
              <a:defRPr/>
            </a:pPr>
            <a:r>
              <a:rPr lang="en-US" sz="1400" dirty="0">
                <a:solidFill>
                  <a:prstClr val="black"/>
                </a:solidFill>
              </a:rPr>
              <a:t>Evaluate the performance of this integrated modeling system against long-term streamflow and evapotranspiration data</a:t>
            </a:r>
          </a:p>
          <a:p>
            <a:pPr marL="231775" indent="-231775" algn="ctr" eaLnBrk="1" hangingPunct="1">
              <a:spcBef>
                <a:spcPts val="1200"/>
              </a:spcBef>
              <a:buFontTx/>
              <a:buNone/>
              <a:defRPr/>
            </a:pPr>
            <a:r>
              <a:rPr lang="en-US" altLang="en-US" sz="1400" b="1" dirty="0">
                <a:solidFill>
                  <a:prstClr val="black"/>
                </a:solidFill>
              </a:rPr>
              <a:t>Impact</a:t>
            </a:r>
          </a:p>
          <a:p>
            <a:pPr marL="283464" indent="-283464" eaLnBrk="1" hangingPunct="1">
              <a:spcBef>
                <a:spcPct val="15000"/>
              </a:spcBef>
              <a:buFont typeface="Arial" panose="020B0604020202020204" pitchFamily="34" charset="0"/>
              <a:buChar char="●"/>
            </a:pPr>
            <a:r>
              <a:rPr lang="en-US" sz="1400" dirty="0"/>
              <a:t>Reservoir-enabled irrigation of crops nearly doubles evapotranspiration in the basin, reducing net downstream flows</a:t>
            </a:r>
            <a:endParaRPr lang="en-US" altLang="en-US" sz="1400" dirty="0">
              <a:solidFill>
                <a:srgbClr val="000000"/>
              </a:solidFill>
            </a:endParaRPr>
          </a:p>
          <a:p>
            <a:pPr marL="283464" indent="-283464" eaLnBrk="1" hangingPunct="1">
              <a:spcBef>
                <a:spcPct val="15000"/>
              </a:spcBef>
              <a:buFont typeface="Arial" panose="020B0604020202020204" pitchFamily="34" charset="0"/>
              <a:buChar char="●"/>
            </a:pPr>
            <a:r>
              <a:rPr lang="en-US" sz="1400" dirty="0"/>
              <a:t>The integrated modeling system used in this study can be used to improve </a:t>
            </a:r>
            <a:r>
              <a:rPr lang="en-US" sz="1400"/>
              <a:t>water availability </a:t>
            </a:r>
            <a:r>
              <a:rPr lang="en-US" sz="1400" dirty="0"/>
              <a:t>analyses in other basins</a:t>
            </a:r>
          </a:p>
          <a:p>
            <a:pPr marL="283464" indent="-283464" eaLnBrk="1" hangingPunct="1">
              <a:spcBef>
                <a:spcPct val="15000"/>
              </a:spcBef>
              <a:buFont typeface="Arial" panose="020B0604020202020204" pitchFamily="34" charset="0"/>
              <a:buChar char="●"/>
            </a:pPr>
            <a:r>
              <a:rPr lang="en-US" sz="1400" dirty="0"/>
              <a:t>Results are sensitive to assumptions regarding groundwater withdrawal rates, irrigation efficiencies, and return flows, indicating targets for future work</a:t>
            </a:r>
            <a:endParaRPr lang="en-US" sz="1400" dirty="0">
              <a:solidFill>
                <a:prstClr val="black"/>
              </a:solidFill>
            </a:endParaRPr>
          </a:p>
        </p:txBody>
      </p:sp>
      <p:sp>
        <p:nvSpPr>
          <p:cNvPr id="3076" name="Rectangle 5"/>
          <p:cNvSpPr>
            <a:spLocks noChangeArrowheads="1"/>
          </p:cNvSpPr>
          <p:nvPr/>
        </p:nvSpPr>
        <p:spPr bwMode="auto">
          <a:xfrm>
            <a:off x="152399" y="112713"/>
            <a:ext cx="885262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sz="3000" b="1" dirty="0">
                <a:solidFill>
                  <a:srgbClr val="000000"/>
                </a:solidFill>
                <a:latin typeface="Arial" panose="020B0604020202020204" pitchFamily="34" charset="0"/>
              </a:rPr>
              <a:t>Accounting for Intensive Water Resource Management in a Semiarid Watershed</a:t>
            </a:r>
            <a:endParaRPr lang="en-US" altLang="en-US" sz="3000" b="1" dirty="0">
              <a:solidFill>
                <a:srgbClr val="000000"/>
              </a:solidFill>
              <a:latin typeface="Arial" panose="020B0604020202020204" pitchFamily="34" charset="0"/>
            </a:endParaRPr>
          </a:p>
        </p:txBody>
      </p:sp>
      <p:sp>
        <p:nvSpPr>
          <p:cNvPr id="3077" name="Text Box 6"/>
          <p:cNvSpPr txBox="1">
            <a:spLocks noChangeArrowheads="1"/>
          </p:cNvSpPr>
          <p:nvPr/>
        </p:nvSpPr>
        <p:spPr bwMode="auto">
          <a:xfrm>
            <a:off x="4602062" y="5638800"/>
            <a:ext cx="4433004" cy="70788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sz="1000" dirty="0" err="1"/>
              <a:t>Qiu</a:t>
            </a:r>
            <a:r>
              <a:rPr lang="en-US" sz="1000" dirty="0"/>
              <a:t>, J., Yang, Q., Zhang, X., Huang, M., Adam, J. C., &amp; Malek, K. (2019). Implications of water management representations for watershed hydrologic modeling in the Yakima River basin. Hydrology and Earth System Sciences, 23(1), 35-49. </a:t>
            </a:r>
            <a:r>
              <a:rPr lang="en-US" sz="1000" dirty="0">
                <a:hlinkClick r:id="rId3"/>
              </a:rPr>
              <a:t>https://doi.org/10.5194/hess-23-35-2019</a:t>
            </a:r>
            <a:endParaRPr lang="en-US" sz="1000" dirty="0"/>
          </a:p>
        </p:txBody>
      </p:sp>
      <p:sp>
        <p:nvSpPr>
          <p:cNvPr id="3078" name="TextBox 9"/>
          <p:cNvSpPr txBox="1">
            <a:spLocks noChangeArrowheads="1"/>
          </p:cNvSpPr>
          <p:nvPr/>
        </p:nvSpPr>
        <p:spPr bwMode="auto">
          <a:xfrm>
            <a:off x="4602062" y="4611469"/>
            <a:ext cx="443300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sz="1200" b="1" dirty="0">
                <a:solidFill>
                  <a:srgbClr val="0000FF"/>
                </a:solidFill>
                <a:latin typeface="Arial" panose="020B0604020202020204" pitchFamily="34" charset="0"/>
              </a:rPr>
              <a:t>Irrigation of croplands, facilitated by capturing springtime snowmelt in upstream reservoirs and releasing that water later in the growing season, results in doubling of surface evapotranspiration in the Yakima River basin.</a:t>
            </a:r>
          </a:p>
        </p:txBody>
      </p:sp>
      <p:sp>
        <p:nvSpPr>
          <p:cNvPr id="2" name="Rectangle 1"/>
          <p:cNvSpPr/>
          <p:nvPr/>
        </p:nvSpPr>
        <p:spPr>
          <a:xfrm>
            <a:off x="4532564" y="6419909"/>
            <a:ext cx="4572000" cy="246221"/>
          </a:xfrm>
          <a:prstGeom prst="rect">
            <a:avLst/>
          </a:prstGeom>
        </p:spPr>
        <p:txBody>
          <a:bodyPr>
            <a:spAutoFit/>
          </a:bodyPr>
          <a:lstStyle/>
          <a:p>
            <a:r>
              <a:rPr lang="en-US" sz="1000" dirty="0"/>
              <a:t>Reservoir picture from </a:t>
            </a:r>
            <a:r>
              <a:rPr lang="en-US" sz="1000" i="1" dirty="0"/>
              <a:t>Yakima Basin Integrated Water Resource Management Plan</a:t>
            </a: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1689" y="1242149"/>
            <a:ext cx="4182218" cy="3255546"/>
          </a:xfrm>
          <a:prstGeom prst="rect">
            <a:avLst/>
          </a:prstGeom>
        </p:spPr>
      </p:pic>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Presentation xmlns="http://schemas.microsoft.com/sharepoint/v3" xsi:nil="true"/>
    <SlideDescription xmlns="http://schemas.microsoft.com/sharepoint/v3" xsi:nil="true"/>
    <Funding xmlns="98b00cf3-a6ce-40de-8923-f140beb786e9">MSD</Funding>
  </documentManagement>
</p:propertie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a8aaa84c71a4e914df735642033ef70b">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2794fb4f500ec30b95632cae512c31f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57D9F0-2B85-430B-8843-0027C0E6F07C}">
  <ds:schemaRefs>
    <ds:schemaRef ds:uri="http://www.w3.org/XML/1998/namespace"/>
    <ds:schemaRef ds:uri="http://purl.org/dc/terms/"/>
    <ds:schemaRef ds:uri="98b00cf3-a6ce-40de-8923-f140beb786e9"/>
    <ds:schemaRef ds:uri="http://schemas.microsoft.com/office/2006/metadata/properties"/>
    <ds:schemaRef ds:uri="http://schemas.microsoft.com/office/2006/documentManagement/types"/>
    <ds:schemaRef ds:uri="http://schemas.microsoft.com/sharepoint/v3"/>
    <ds:schemaRef ds:uri="http://purl.org/dc/elements/1.1/"/>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A570658E-BF65-4625-B1FB-86B01C2F7A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9148</TotalTime>
  <Words>265</Words>
  <Application>Microsoft Macintosh PowerPoint</Application>
  <PresentationFormat>On-screen Show (4:3)</PresentationFormat>
  <Paragraphs>15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Shim, Edward</cp:lastModifiedBy>
  <cp:revision>24</cp:revision>
  <cp:lastPrinted>2011-05-11T17:30:12Z</cp:lastPrinted>
  <dcterms:created xsi:type="dcterms:W3CDTF">2017-11-02T21:19:41Z</dcterms:created>
  <dcterms:modified xsi:type="dcterms:W3CDTF">2019-07-05T19:24:51Z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0x010100A22E315B1F3C42B49A0E90D2F9AB5AB100A3ADA40348D53C4EA114B46FA9468BEB</vt:lpwstr>
  </property>
</Properties>
</file>