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60"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immerschied, Maura K" initials="ZMK" lastIdx="3" clrIdx="0">
    <p:extLst>
      <p:ext uri="{19B8F6BF-5375-455C-9EA6-DF929625EA0E}">
        <p15:presenceInfo xmlns:p15="http://schemas.microsoft.com/office/powerpoint/2012/main" userId="S::maura.zimmerschied@pnnl.gov::90f43cb7-52e8-4378-b8bc-3330c6e8bfc8" providerId="AD"/>
      </p:ext>
    </p:extLst>
  </p:cmAuthor>
  <p:cmAuthor id="2" name="Yu, Sha" initials="YS" lastIdx="1" clrIdx="1">
    <p:extLst>
      <p:ext uri="{19B8F6BF-5375-455C-9EA6-DF929625EA0E}">
        <p15:presenceInfo xmlns:p15="http://schemas.microsoft.com/office/powerpoint/2012/main" userId="S::Sha.Yu@pnnl.gov::f6c16383-43b5-4d15-b56a-ae0e3468ac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A0EEBB-06F4-4134-BF88-F030580A45A4}" v="3" dt="2019-05-24T17:55:35.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25" autoAdjust="0"/>
  </p:normalViewPr>
  <p:slideViewPr>
    <p:cSldViewPr>
      <p:cViewPr varScale="1">
        <p:scale>
          <a:sx n="128" d="100"/>
          <a:sy n="128" d="100"/>
        </p:scale>
        <p:origin x="154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7/5/19</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a:t>http://www.pnnl.gov/science/highlights/highlights.asp?division=749</a:t>
            </a:r>
          </a:p>
        </p:txBody>
      </p:sp>
    </p:spTree>
    <p:extLst>
      <p:ext uri="{BB962C8B-B14F-4D97-AF65-F5344CB8AC3E}">
        <p14:creationId xmlns:p14="http://schemas.microsoft.com/office/powerpoint/2010/main" val="3525236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7/5/19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7/5/19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7/5/19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7/5/19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7/5/19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7/5/19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19EF001152"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76198" y="1220470"/>
            <a:ext cx="4724402" cy="5508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Provide a global projection of future urban area growth for all countries</a:t>
            </a: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Develop country-specific urban area growth models using historical time series data (1992</a:t>
            </a:r>
            <a:r>
              <a:rPr lang="en-US" sz="1400" dirty="0"/>
              <a:t>–</a:t>
            </a:r>
            <a:r>
              <a:rPr lang="en-US" sz="1400" dirty="0">
                <a:solidFill>
                  <a:prstClr val="black"/>
                </a:solidFill>
              </a:rPr>
              <a:t>2013) for urban areas from satellite observations</a:t>
            </a:r>
          </a:p>
          <a:p>
            <a:pPr marL="285750" indent="-285750">
              <a:spcBef>
                <a:spcPct val="15000"/>
              </a:spcBef>
              <a:buFont typeface="Arial" pitchFamily="34" charset="0"/>
              <a:buChar char="●"/>
              <a:defRPr/>
            </a:pPr>
            <a:r>
              <a:rPr lang="en-US" sz="1400" dirty="0">
                <a:solidFill>
                  <a:prstClr val="black"/>
                </a:solidFill>
              </a:rPr>
              <a:t>Project future global urban area growth under different socioeconomic pathways through 2100</a:t>
            </a:r>
          </a:p>
          <a:p>
            <a:pPr algn="ctr" eaLnBrk="1" hangingPunct="1">
              <a:spcBef>
                <a:spcPct val="15000"/>
              </a:spcBef>
              <a:buFontTx/>
              <a:buNone/>
            </a:pPr>
            <a:r>
              <a:rPr lang="en-US" altLang="en-US" sz="1400" b="1" dirty="0">
                <a:solidFill>
                  <a:prstClr val="black"/>
                </a:solidFill>
              </a:rPr>
              <a:t>Impact</a:t>
            </a:r>
          </a:p>
          <a:p>
            <a:pPr marL="283464" indent="-283464" eaLnBrk="1" hangingPunct="1">
              <a:spcBef>
                <a:spcPct val="15000"/>
              </a:spcBef>
              <a:buFont typeface="Arial" panose="020B0604020202020204" pitchFamily="34" charset="0"/>
              <a:buChar char="●"/>
            </a:pPr>
            <a:r>
              <a:rPr lang="en-US" altLang="en-US" sz="1400" dirty="0">
                <a:solidFill>
                  <a:srgbClr val="000000"/>
                </a:solidFill>
              </a:rPr>
              <a:t>Rapid urbanization over past decades has important influences on dynamics at local, national, and global scales. </a:t>
            </a:r>
          </a:p>
          <a:p>
            <a:pPr marL="283464" indent="-283464" eaLnBrk="1" hangingPunct="1">
              <a:spcBef>
                <a:spcPct val="15000"/>
              </a:spcBef>
              <a:buFont typeface="Arial" panose="020B0604020202020204" pitchFamily="34" charset="0"/>
              <a:buChar char="●"/>
            </a:pPr>
            <a:r>
              <a:rPr lang="en-US" altLang="en-US" sz="1400" dirty="0">
                <a:solidFill>
                  <a:srgbClr val="000000"/>
                </a:solidFill>
              </a:rPr>
              <a:t>Understanding the ongoing urbanization and quantifying its pace and magnitude going forward are crucial for research on future interactions among urban systems, other human systems, and the environment.</a:t>
            </a:r>
          </a:p>
          <a:p>
            <a:pPr marL="283464" indent="-283464">
              <a:spcBef>
                <a:spcPct val="15000"/>
              </a:spcBef>
              <a:buFont typeface="Arial" panose="020B0604020202020204" pitchFamily="34" charset="0"/>
              <a:buChar char="●"/>
            </a:pPr>
            <a:r>
              <a:rPr lang="en-US" sz="1400" dirty="0">
                <a:solidFill>
                  <a:srgbClr val="000000"/>
                </a:solidFill>
              </a:rPr>
              <a:t>This first data set on country-level urban extents under different socioeconomic pathways between 2013 and 2100 has great potential to support global change studies, such as simulating urban sprawl, modeling multisector dynamics, and the effect of urbanization on air quality, and human health.</a:t>
            </a:r>
          </a:p>
          <a:p>
            <a:pPr marL="285750" indent="-285750">
              <a:spcBef>
                <a:spcPct val="15000"/>
              </a:spcBef>
              <a:buFont typeface="Arial" pitchFamily="34" charset="0"/>
              <a:buChar char="●"/>
              <a:defRPr/>
            </a:pPr>
            <a:endParaRPr lang="en-US" sz="1400" dirty="0">
              <a:solidFill>
                <a:prstClr val="black"/>
              </a:solidFill>
            </a:endParaRPr>
          </a:p>
          <a:p>
            <a:pPr>
              <a:spcBef>
                <a:spcPct val="15000"/>
              </a:spcBef>
              <a:defRPr/>
            </a:pPr>
            <a:endParaRPr lang="en-US" sz="1400" dirty="0">
              <a:solidFill>
                <a:prstClr val="black"/>
              </a:solidFill>
            </a:endParaRPr>
          </a:p>
        </p:txBody>
      </p:sp>
      <p:sp>
        <p:nvSpPr>
          <p:cNvPr id="3076" name="Rectangle 5"/>
          <p:cNvSpPr>
            <a:spLocks noChangeArrowheads="1"/>
          </p:cNvSpPr>
          <p:nvPr/>
        </p:nvSpPr>
        <p:spPr bwMode="auto">
          <a:xfrm>
            <a:off x="152399" y="112713"/>
            <a:ext cx="88526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200" b="1" dirty="0">
                <a:solidFill>
                  <a:srgbClr val="000000"/>
                </a:solidFill>
                <a:latin typeface="Arial" panose="020B0604020202020204" pitchFamily="34" charset="0"/>
              </a:rPr>
              <a:t>Projecting Global Urban Area Growth Through 2100 Based on Historical Time Series Data and Future Scenarios</a:t>
            </a:r>
          </a:p>
        </p:txBody>
      </p:sp>
      <p:sp>
        <p:nvSpPr>
          <p:cNvPr id="3077" name="Text Box 6"/>
          <p:cNvSpPr txBox="1">
            <a:spLocks noChangeArrowheads="1"/>
          </p:cNvSpPr>
          <p:nvPr/>
        </p:nvSpPr>
        <p:spPr bwMode="auto">
          <a:xfrm>
            <a:off x="4876802" y="5943600"/>
            <a:ext cx="4133852"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000" dirty="0"/>
              <a:t>Li, X., Zhou, Y., </a:t>
            </a:r>
            <a:r>
              <a:rPr lang="en-US" sz="1000" dirty="0" err="1"/>
              <a:t>Eom</a:t>
            </a:r>
            <a:r>
              <a:rPr lang="en-US" sz="1000" dirty="0"/>
              <a:t>, J., Yu, S., &amp; Asrar, G. R. (2019). Projecting Global Urban Area </a:t>
            </a:r>
            <a:r>
              <a:rPr lang="en-US" sz="1000" dirty="0" err="1"/>
              <a:t>Grwoth</a:t>
            </a:r>
            <a:r>
              <a:rPr lang="en-US" sz="1000" dirty="0"/>
              <a:t> Through 2100 Based on Historical Time Series Data and Future Shared Socioeconomic Pathways. Earth's Future 7(4), 351–362. </a:t>
            </a:r>
            <a:r>
              <a:rPr lang="en-US" sz="1000" dirty="0">
                <a:hlinkClick r:id="rId3"/>
              </a:rPr>
              <a:t>https://doi.org/10.1029/2019EF001152</a:t>
            </a:r>
            <a:endParaRPr lang="en-US" sz="1000" dirty="0"/>
          </a:p>
        </p:txBody>
      </p:sp>
      <p:sp>
        <p:nvSpPr>
          <p:cNvPr id="3078" name="TextBox 9"/>
          <p:cNvSpPr txBox="1">
            <a:spLocks noChangeArrowheads="1"/>
          </p:cNvSpPr>
          <p:nvPr/>
        </p:nvSpPr>
        <p:spPr bwMode="auto">
          <a:xfrm>
            <a:off x="4876802" y="5277890"/>
            <a:ext cx="41702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Urban area growth ratio by 2100 (compared to 2013) at the country level under different future scenarios</a:t>
            </a:r>
          </a:p>
        </p:txBody>
      </p:sp>
      <p:pic>
        <p:nvPicPr>
          <p:cNvPr id="3" name="Picture 2">
            <a:extLst>
              <a:ext uri="{FF2B5EF4-FFF2-40B4-BE49-F238E27FC236}">
                <a16:creationId xmlns:a16="http://schemas.microsoft.com/office/drawing/2014/main" id="{16FAE8A0-39D6-4C03-A402-A774A8FB6348}"/>
              </a:ext>
            </a:extLst>
          </p:cNvPr>
          <p:cNvPicPr>
            <a:picLocks noChangeAspect="1"/>
          </p:cNvPicPr>
          <p:nvPr/>
        </p:nvPicPr>
        <p:blipFill>
          <a:blip r:embed="rId4">
            <a:extLst>
              <a:ext uri="{BEBA8EAE-BF5A-486C-A8C5-ECC9F3942E4B}">
                <a14:imgProps xmlns:a14="http://schemas.microsoft.com/office/drawing/2010/main">
                  <a14:imgLayer r:embed="rId5">
                    <a14:imgEffect>
                      <a14:sharpenSoften amount="25000"/>
                    </a14:imgEffect>
                    <a14:imgEffect>
                      <a14:brightnessContrast contrast="20000"/>
                    </a14:imgEffect>
                  </a14:imgLayer>
                </a14:imgProps>
              </a:ext>
            </a:extLst>
          </a:blip>
          <a:stretch>
            <a:fillRect/>
          </a:stretch>
        </p:blipFill>
        <p:spPr>
          <a:xfrm>
            <a:off x="5260578" y="990600"/>
            <a:ext cx="3121422" cy="4218798"/>
          </a:xfrm>
          <a:prstGeom prst="rect">
            <a:avLst/>
          </a:prstGeom>
        </p:spPr>
      </p:pic>
    </p:spTree>
    <p:extLst>
      <p:ext uri="{BB962C8B-B14F-4D97-AF65-F5344CB8AC3E}">
        <p14:creationId xmlns:p14="http://schemas.microsoft.com/office/powerpoint/2010/main" val="401187989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SlideDescription xmlns="http://schemas.microsoft.com/sharepoint/v3" xsi:nil="true"/>
    <Funding xmlns="98b00cf3-a6ce-40de-8923-f140beb786e9">MSD</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a8aaa84c71a4e914df735642033ef70b">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2794fb4f500ec30b95632cae512c31f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purl.org/dc/elements/1.1/"/>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98b00cf3-a6ce-40de-8923-f140beb786e9"/>
    <ds:schemaRef ds:uri="http://www.w3.org/XML/1998/namespace"/>
    <ds:schemaRef ds:uri="http://purl.org/dc/terms/"/>
  </ds:schemaRefs>
</ds:datastoreItem>
</file>

<file path=customXml/itemProps2.xml><?xml version="1.0" encoding="utf-8"?>
<ds:datastoreItem xmlns:ds="http://schemas.openxmlformats.org/officeDocument/2006/customXml" ds:itemID="{E04C54F3-86A7-498F-B2A4-2F39976050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6133</TotalTime>
  <Words>226</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Shim, Edward</cp:lastModifiedBy>
  <cp:revision>28</cp:revision>
  <cp:lastPrinted>2011-05-11T17:30:12Z</cp:lastPrinted>
  <dcterms:created xsi:type="dcterms:W3CDTF">2017-11-02T21:19:41Z</dcterms:created>
  <dcterms:modified xsi:type="dcterms:W3CDTF">2019-07-05T19:31:18Z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ies>
</file>