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3"/>
  </p:sldMasterIdLst>
  <p:notesMasterIdLst>
    <p:notesMasterId r:id="rId5"/>
  </p:notesMasterIdLst>
  <p:sldIdLst>
    <p:sldId id="256"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KE" initials="SKE" lastIdx="4" clrIdx="0">
    <p:extLst>
      <p:ext uri="{19B8F6BF-5375-455C-9EA6-DF929625EA0E}">
        <p15:presenceInfo xmlns:p15="http://schemas.microsoft.com/office/powerpoint/2012/main" userId="SK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490"/>
    <p:restoredTop sz="94617"/>
  </p:normalViewPr>
  <p:slideViewPr>
    <p:cSldViewPr snapToGrid="0" snapToObjects="1">
      <p:cViewPr varScale="1">
        <p:scale>
          <a:sx n="88" d="100"/>
          <a:sy n="88" d="100"/>
        </p:scale>
        <p:origin x="75" y="435"/>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Master" Target="slideMasters/slideMaster1.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BC5617-38BD-EB4C-90B4-1976E35DB9BD}" type="datetimeFigureOut">
              <a:rPr lang="en-US" smtClean="0"/>
              <a:t>7/13/2020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E6F1CE-7413-4E48-914D-B8C7C552931D}" type="slidenum">
              <a:rPr lang="en-US" smtClean="0"/>
              <a:t>‹#›</a:t>
            </a:fld>
            <a:endParaRPr lang="en-US"/>
          </a:p>
        </p:txBody>
      </p:sp>
    </p:spTree>
    <p:extLst>
      <p:ext uri="{BB962C8B-B14F-4D97-AF65-F5344CB8AC3E}">
        <p14:creationId xmlns:p14="http://schemas.microsoft.com/office/powerpoint/2010/main" val="27745219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DA9A95D-D878-4845-ADC8-E1C431E134E5}" type="datetimeFigureOut">
              <a:rPr lang="en-US" smtClean="0"/>
              <a:t>7/13/2020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FB9F60-696D-074A-A60C-BE5002612BDE}" type="slidenum">
              <a:rPr lang="en-US" smtClean="0"/>
              <a:t>‹#›</a:t>
            </a:fld>
            <a:endParaRPr lang="en-US"/>
          </a:p>
        </p:txBody>
      </p:sp>
    </p:spTree>
    <p:extLst>
      <p:ext uri="{BB962C8B-B14F-4D97-AF65-F5344CB8AC3E}">
        <p14:creationId xmlns:p14="http://schemas.microsoft.com/office/powerpoint/2010/main" val="3406967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DA9A95D-D878-4845-ADC8-E1C431E134E5}" type="datetimeFigureOut">
              <a:rPr lang="en-US" smtClean="0"/>
              <a:t>7/13/2020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FB9F60-696D-074A-A60C-BE5002612BDE}" type="slidenum">
              <a:rPr lang="en-US" smtClean="0"/>
              <a:t>‹#›</a:t>
            </a:fld>
            <a:endParaRPr lang="en-US"/>
          </a:p>
        </p:txBody>
      </p:sp>
    </p:spTree>
    <p:extLst>
      <p:ext uri="{BB962C8B-B14F-4D97-AF65-F5344CB8AC3E}">
        <p14:creationId xmlns:p14="http://schemas.microsoft.com/office/powerpoint/2010/main" val="39595132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DA9A95D-D878-4845-ADC8-E1C431E134E5}" type="datetimeFigureOut">
              <a:rPr lang="en-US" smtClean="0"/>
              <a:t>7/13/2020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FB9F60-696D-074A-A60C-BE5002612BDE}" type="slidenum">
              <a:rPr lang="en-US" smtClean="0"/>
              <a:t>‹#›</a:t>
            </a:fld>
            <a:endParaRPr lang="en-US"/>
          </a:p>
        </p:txBody>
      </p:sp>
    </p:spTree>
    <p:extLst>
      <p:ext uri="{BB962C8B-B14F-4D97-AF65-F5344CB8AC3E}">
        <p14:creationId xmlns:p14="http://schemas.microsoft.com/office/powerpoint/2010/main" val="38347067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DA9A95D-D878-4845-ADC8-E1C431E134E5}" type="datetimeFigureOut">
              <a:rPr lang="en-US" smtClean="0"/>
              <a:t>7/13/2020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FB9F60-696D-074A-A60C-BE5002612BDE}" type="slidenum">
              <a:rPr lang="en-US" smtClean="0"/>
              <a:t>‹#›</a:t>
            </a:fld>
            <a:endParaRPr lang="en-US"/>
          </a:p>
        </p:txBody>
      </p:sp>
    </p:spTree>
    <p:extLst>
      <p:ext uri="{BB962C8B-B14F-4D97-AF65-F5344CB8AC3E}">
        <p14:creationId xmlns:p14="http://schemas.microsoft.com/office/powerpoint/2010/main" val="1729922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DA9A95D-D878-4845-ADC8-E1C431E134E5}" type="datetimeFigureOut">
              <a:rPr lang="en-US" smtClean="0"/>
              <a:t>7/13/2020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FB9F60-696D-074A-A60C-BE5002612BDE}" type="slidenum">
              <a:rPr lang="en-US" smtClean="0"/>
              <a:t>‹#›</a:t>
            </a:fld>
            <a:endParaRPr lang="en-US"/>
          </a:p>
        </p:txBody>
      </p:sp>
    </p:spTree>
    <p:extLst>
      <p:ext uri="{BB962C8B-B14F-4D97-AF65-F5344CB8AC3E}">
        <p14:creationId xmlns:p14="http://schemas.microsoft.com/office/powerpoint/2010/main" val="11411847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DA9A95D-D878-4845-ADC8-E1C431E134E5}" type="datetimeFigureOut">
              <a:rPr lang="en-US" smtClean="0"/>
              <a:t>7/13/2020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FB9F60-696D-074A-A60C-BE5002612BDE}" type="slidenum">
              <a:rPr lang="en-US" smtClean="0"/>
              <a:t>‹#›</a:t>
            </a:fld>
            <a:endParaRPr lang="en-US"/>
          </a:p>
        </p:txBody>
      </p:sp>
    </p:spTree>
    <p:extLst>
      <p:ext uri="{BB962C8B-B14F-4D97-AF65-F5344CB8AC3E}">
        <p14:creationId xmlns:p14="http://schemas.microsoft.com/office/powerpoint/2010/main" val="10982742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DA9A95D-D878-4845-ADC8-E1C431E134E5}" type="datetimeFigureOut">
              <a:rPr lang="en-US" smtClean="0"/>
              <a:t>7/13/2020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FB9F60-696D-074A-A60C-BE5002612BDE}" type="slidenum">
              <a:rPr lang="en-US" smtClean="0"/>
              <a:t>‹#›</a:t>
            </a:fld>
            <a:endParaRPr lang="en-US"/>
          </a:p>
        </p:txBody>
      </p:sp>
    </p:spTree>
    <p:extLst>
      <p:ext uri="{BB962C8B-B14F-4D97-AF65-F5344CB8AC3E}">
        <p14:creationId xmlns:p14="http://schemas.microsoft.com/office/powerpoint/2010/main" val="7594688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DA9A95D-D878-4845-ADC8-E1C431E134E5}" type="datetimeFigureOut">
              <a:rPr lang="en-US" smtClean="0"/>
              <a:t>7/13/2020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FB9F60-696D-074A-A60C-BE5002612BDE}" type="slidenum">
              <a:rPr lang="en-US" smtClean="0"/>
              <a:t>‹#›</a:t>
            </a:fld>
            <a:endParaRPr lang="en-US"/>
          </a:p>
        </p:txBody>
      </p:sp>
    </p:spTree>
    <p:extLst>
      <p:ext uri="{BB962C8B-B14F-4D97-AF65-F5344CB8AC3E}">
        <p14:creationId xmlns:p14="http://schemas.microsoft.com/office/powerpoint/2010/main" val="33550848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A9A95D-D878-4845-ADC8-E1C431E134E5}" type="datetimeFigureOut">
              <a:rPr lang="en-US" smtClean="0"/>
              <a:t>7/13/2020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FB9F60-696D-074A-A60C-BE5002612BDE}" type="slidenum">
              <a:rPr lang="en-US" smtClean="0"/>
              <a:t>‹#›</a:t>
            </a:fld>
            <a:endParaRPr lang="en-US"/>
          </a:p>
        </p:txBody>
      </p:sp>
    </p:spTree>
    <p:extLst>
      <p:ext uri="{BB962C8B-B14F-4D97-AF65-F5344CB8AC3E}">
        <p14:creationId xmlns:p14="http://schemas.microsoft.com/office/powerpoint/2010/main" val="38092762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DA9A95D-D878-4845-ADC8-E1C431E134E5}" type="datetimeFigureOut">
              <a:rPr lang="en-US" smtClean="0"/>
              <a:t>7/13/2020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FB9F60-696D-074A-A60C-BE5002612BDE}" type="slidenum">
              <a:rPr lang="en-US" smtClean="0"/>
              <a:t>‹#›</a:t>
            </a:fld>
            <a:endParaRPr lang="en-US"/>
          </a:p>
        </p:txBody>
      </p:sp>
    </p:spTree>
    <p:extLst>
      <p:ext uri="{BB962C8B-B14F-4D97-AF65-F5344CB8AC3E}">
        <p14:creationId xmlns:p14="http://schemas.microsoft.com/office/powerpoint/2010/main" val="3737948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DA9A95D-D878-4845-ADC8-E1C431E134E5}" type="datetimeFigureOut">
              <a:rPr lang="en-US" smtClean="0"/>
              <a:t>7/13/2020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FB9F60-696D-074A-A60C-BE5002612BDE}" type="slidenum">
              <a:rPr lang="en-US" smtClean="0"/>
              <a:t>‹#›</a:t>
            </a:fld>
            <a:endParaRPr lang="en-US"/>
          </a:p>
        </p:txBody>
      </p:sp>
    </p:spTree>
    <p:extLst>
      <p:ext uri="{BB962C8B-B14F-4D97-AF65-F5344CB8AC3E}">
        <p14:creationId xmlns:p14="http://schemas.microsoft.com/office/powerpoint/2010/main" val="41817540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A9A95D-D878-4845-ADC8-E1C431E134E5}" type="datetimeFigureOut">
              <a:rPr lang="en-US" smtClean="0"/>
              <a:t>7/13/2020</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FB9F60-696D-074A-A60C-BE5002612BDE}" type="slidenum">
              <a:rPr lang="en-US" smtClean="0"/>
              <a:t>‹#›</a:t>
            </a:fld>
            <a:endParaRPr lang="en-US"/>
          </a:p>
        </p:txBody>
      </p:sp>
    </p:spTree>
    <p:extLst>
      <p:ext uri="{BB962C8B-B14F-4D97-AF65-F5344CB8AC3E}">
        <p14:creationId xmlns:p14="http://schemas.microsoft.com/office/powerpoint/2010/main" val="418787625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A close up of a logo&#10;&#10;Description automatically generated">
            <a:extLst>
              <a:ext uri="{FF2B5EF4-FFF2-40B4-BE49-F238E27FC236}">
                <a16:creationId xmlns:a16="http://schemas.microsoft.com/office/drawing/2014/main" id="{31CEE7FD-8D52-224F-8BCB-1351E4951A9B}"/>
              </a:ext>
            </a:extLst>
          </p:cNvPr>
          <p:cNvPicPr>
            <a:picLocks noChangeAspect="1"/>
          </p:cNvPicPr>
          <p:nvPr/>
        </p:nvPicPr>
        <p:blipFill>
          <a:blip r:embed="rId2"/>
          <a:stretch>
            <a:fillRect/>
          </a:stretch>
        </p:blipFill>
        <p:spPr>
          <a:xfrm>
            <a:off x="4615152" y="880452"/>
            <a:ext cx="3690647" cy="3690647"/>
          </a:xfrm>
          <a:prstGeom prst="rect">
            <a:avLst/>
          </a:prstGeom>
        </p:spPr>
      </p:pic>
      <p:sp>
        <p:nvSpPr>
          <p:cNvPr id="19" name="Google Shape;524;p72">
            <a:extLst>
              <a:ext uri="{FF2B5EF4-FFF2-40B4-BE49-F238E27FC236}">
                <a16:creationId xmlns:a16="http://schemas.microsoft.com/office/drawing/2014/main" id="{804F5837-E6D8-F84D-B517-EE9F432B4E06}"/>
              </a:ext>
            </a:extLst>
          </p:cNvPr>
          <p:cNvSpPr/>
          <p:nvPr/>
        </p:nvSpPr>
        <p:spPr>
          <a:xfrm>
            <a:off x="53464" y="101562"/>
            <a:ext cx="8823835" cy="678300"/>
          </a:xfrm>
          <a:prstGeom prst="rect">
            <a:avLst/>
          </a:prstGeom>
          <a:noFill/>
          <a:ln>
            <a:noFill/>
          </a:ln>
        </p:spPr>
        <p:txBody>
          <a:bodyPr spcFirstLastPara="1" wrap="square" lIns="35725" tIns="35725" rIns="35725" bIns="35725" anchor="t" anchorCtr="0">
            <a:noAutofit/>
          </a:bodyPr>
          <a:lstStyle/>
          <a:p>
            <a:pPr marL="0" marR="0" lvl="0" indent="0" algn="l" rtl="0">
              <a:lnSpc>
                <a:spcPct val="100000"/>
              </a:lnSpc>
              <a:spcBef>
                <a:spcPts val="0"/>
              </a:spcBef>
              <a:spcAft>
                <a:spcPts val="0"/>
              </a:spcAft>
              <a:buClr>
                <a:srgbClr val="000000"/>
              </a:buClr>
              <a:buSzPts val="2000"/>
              <a:buFont typeface="Helvetica Neue"/>
              <a:buNone/>
            </a:pPr>
            <a:r>
              <a:rPr lang="en-US" sz="3000" b="1" dirty="0">
                <a:solidFill>
                  <a:srgbClr val="000000"/>
                </a:solidFill>
                <a:latin typeface="Arial" panose="020B0604020202020204" pitchFamily="34" charset="0"/>
                <a:ea typeface="Helvetica Neue"/>
                <a:cs typeface="Arial" panose="020B0604020202020204" pitchFamily="34" charset="0"/>
                <a:sym typeface="Helvetica Neue"/>
              </a:rPr>
              <a:t>The Role of Climate Sensitivity in Upper-Tail Sea Level Rise Projections</a:t>
            </a:r>
          </a:p>
          <a:p>
            <a:pPr marL="0" marR="0" lvl="0" indent="0" algn="l" rtl="0">
              <a:lnSpc>
                <a:spcPct val="100000"/>
              </a:lnSpc>
              <a:spcBef>
                <a:spcPts val="0"/>
              </a:spcBef>
              <a:spcAft>
                <a:spcPts val="0"/>
              </a:spcAft>
              <a:buClr>
                <a:srgbClr val="000000"/>
              </a:buClr>
              <a:buSzPts val="2000"/>
              <a:buFont typeface="Helvetica Neue"/>
              <a:buNone/>
            </a:pPr>
            <a:endParaRPr sz="1000" dirty="0"/>
          </a:p>
        </p:txBody>
      </p:sp>
      <p:sp>
        <p:nvSpPr>
          <p:cNvPr id="27" name="Google Shape;512;p71">
            <a:extLst>
              <a:ext uri="{FF2B5EF4-FFF2-40B4-BE49-F238E27FC236}">
                <a16:creationId xmlns:a16="http://schemas.microsoft.com/office/drawing/2014/main" id="{FE0C75CA-AD08-9946-896F-71D99EFFB968}"/>
              </a:ext>
            </a:extLst>
          </p:cNvPr>
          <p:cNvSpPr/>
          <p:nvPr/>
        </p:nvSpPr>
        <p:spPr>
          <a:xfrm>
            <a:off x="4465381" y="4681700"/>
            <a:ext cx="4554842" cy="1003241"/>
          </a:xfrm>
          <a:prstGeom prst="rect">
            <a:avLst/>
          </a:prstGeom>
          <a:noFill/>
          <a:ln>
            <a:noFill/>
          </a:ln>
        </p:spPr>
        <p:txBody>
          <a:bodyPr spcFirstLastPara="1" wrap="square" lIns="35725" tIns="35725" rIns="35725" bIns="35725" anchor="ctr" anchorCtr="0">
            <a:noAutofit/>
          </a:bodyPr>
          <a:lstStyle/>
          <a:p>
            <a:pPr lvl="0">
              <a:buClr>
                <a:srgbClr val="0070C0"/>
              </a:buClr>
              <a:buSzPts val="1200"/>
            </a:pPr>
            <a:r>
              <a:rPr lang="en-US" sz="1200" b="1" dirty="0">
                <a:solidFill>
                  <a:srgbClr val="0000FF"/>
                </a:solidFill>
                <a:latin typeface="Arial" panose="020B0604020202020204" pitchFamily="34" charset="0"/>
                <a:ea typeface="Helvetica Neue"/>
                <a:cs typeface="Arial" panose="020B0604020202020204" pitchFamily="34" charset="0"/>
                <a:sym typeface="Helvetica Neue"/>
              </a:rPr>
              <a:t>Variation in the 90th percentile of global sea level change (SLC) projections in 2100 for low (top) and high (bottom) equilibrium climate sensitivity scenarios shows that these projections depend substantially on climate sensitivity.</a:t>
            </a:r>
          </a:p>
        </p:txBody>
      </p:sp>
      <p:sp>
        <p:nvSpPr>
          <p:cNvPr id="23" name="Rectangle 4">
            <a:extLst>
              <a:ext uri="{FF2B5EF4-FFF2-40B4-BE49-F238E27FC236}">
                <a16:creationId xmlns:a16="http://schemas.microsoft.com/office/drawing/2014/main" id="{465DD44D-38D2-4806-9EB1-1DEA8C616B05}"/>
              </a:ext>
            </a:extLst>
          </p:cNvPr>
          <p:cNvSpPr>
            <a:spLocks noChangeArrowheads="1"/>
          </p:cNvSpPr>
          <p:nvPr/>
        </p:nvSpPr>
        <p:spPr bwMode="auto">
          <a:xfrm>
            <a:off x="53464" y="1174258"/>
            <a:ext cx="4310668" cy="5586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algn="ctr">
              <a:spcBef>
                <a:spcPct val="15000"/>
              </a:spcBef>
              <a:defRPr/>
            </a:pPr>
            <a:r>
              <a:rPr lang="en-US" sz="1400" b="1" dirty="0">
                <a:solidFill>
                  <a:prstClr val="black"/>
                </a:solidFill>
              </a:rPr>
              <a:t>Objective </a:t>
            </a:r>
          </a:p>
          <a:p>
            <a:pPr marL="285750" lvl="0" indent="-285750">
              <a:spcBef>
                <a:spcPts val="252"/>
              </a:spcBef>
              <a:buClr>
                <a:srgbClr val="000000"/>
              </a:buClr>
              <a:buSzPct val="100000"/>
              <a:buFont typeface="Calibri" panose="020F0502020204030204" pitchFamily="34" charset="0"/>
              <a:buChar char="●"/>
            </a:pPr>
            <a:r>
              <a:rPr lang="en-US" sz="1400" dirty="0"/>
              <a:t>Analyze the effect of high climate sensitivity on sea level rise projections using a reduced complexity Earth system model called Hector-BRICK</a:t>
            </a:r>
          </a:p>
          <a:p>
            <a:pPr marL="285750" indent="-285750">
              <a:spcBef>
                <a:spcPct val="15000"/>
              </a:spcBef>
              <a:buFont typeface="Calibri" panose="020F0502020204030204" pitchFamily="34" charset="0"/>
              <a:buChar char="●"/>
              <a:defRPr/>
            </a:pPr>
            <a:endParaRPr lang="en-US" sz="1400" b="1" dirty="0">
              <a:solidFill>
                <a:prstClr val="black"/>
              </a:solidFill>
            </a:endParaRPr>
          </a:p>
          <a:p>
            <a:pPr marL="228600" indent="-228600" algn="ctr">
              <a:spcBef>
                <a:spcPct val="15000"/>
              </a:spcBef>
              <a:defRPr/>
            </a:pPr>
            <a:r>
              <a:rPr lang="en-US" sz="1400" b="1" dirty="0">
                <a:solidFill>
                  <a:prstClr val="black"/>
                </a:solidFill>
              </a:rPr>
              <a:t>Approach</a:t>
            </a:r>
          </a:p>
          <a:p>
            <a:pPr marL="285750" lvl="0" indent="-285750">
              <a:spcBef>
                <a:spcPts val="252"/>
              </a:spcBef>
              <a:buClr>
                <a:srgbClr val="000000"/>
              </a:buClr>
              <a:buSzPct val="100000"/>
              <a:buFont typeface="Calibri" panose="020F0502020204030204" pitchFamily="34" charset="0"/>
              <a:buChar char="●"/>
            </a:pPr>
            <a:r>
              <a:rPr lang="en-US" sz="1400" dirty="0">
                <a:solidFill>
                  <a:srgbClr val="000000"/>
                </a:solidFill>
                <a:ea typeface="Helvetica Neue"/>
                <a:cs typeface="Helvetica Neue"/>
                <a:sym typeface="Helvetica Neue"/>
              </a:rPr>
              <a:t>Analyzed temperature and sea level responses in Hector-BRICK with high and low equilibrium climate sensitivity scenarios, as well as different representative concentration pathways </a:t>
            </a:r>
          </a:p>
          <a:p>
            <a:pPr marL="285750" lvl="0" indent="-285750">
              <a:spcBef>
                <a:spcPts val="252"/>
              </a:spcBef>
              <a:buClr>
                <a:srgbClr val="000000"/>
              </a:buClr>
              <a:buSzPct val="100000"/>
              <a:buFont typeface="Calibri" panose="020F0502020204030204" pitchFamily="34" charset="0"/>
              <a:buChar char="●"/>
            </a:pPr>
            <a:r>
              <a:rPr lang="en-US" sz="1400" dirty="0">
                <a:solidFill>
                  <a:srgbClr val="000000"/>
                </a:solidFill>
                <a:ea typeface="Helvetica Neue"/>
                <a:cs typeface="Helvetica Neue"/>
                <a:sym typeface="Helvetica Neue"/>
              </a:rPr>
              <a:t>Employed Bayesian calibration using multiple atmosphere and ocean observational constraints to compare and contrast model sensitivities</a:t>
            </a:r>
          </a:p>
          <a:p>
            <a:pPr marL="285750" lvl="0" indent="-285750">
              <a:spcBef>
                <a:spcPts val="252"/>
              </a:spcBef>
              <a:buClr>
                <a:srgbClr val="000000"/>
              </a:buClr>
              <a:buSzPct val="100000"/>
              <a:buFont typeface="Calibri" panose="020F0502020204030204" pitchFamily="34" charset="0"/>
              <a:buChar char="●"/>
            </a:pPr>
            <a:r>
              <a:rPr lang="en-US" sz="1400" dirty="0">
                <a:solidFill>
                  <a:srgbClr val="000000"/>
                </a:solidFill>
                <a:ea typeface="Helvetica Neue"/>
                <a:cs typeface="Helvetica Neue"/>
                <a:sym typeface="Helvetica Neue"/>
              </a:rPr>
              <a:t>Used spatial fingerprinting to highlight upper-tail sea level rise outcomes (above 90th percentile) at global to regional scales</a:t>
            </a:r>
          </a:p>
          <a:p>
            <a:pPr marL="285750" lvl="0" indent="-285750">
              <a:spcBef>
                <a:spcPts val="252"/>
              </a:spcBef>
              <a:buClr>
                <a:srgbClr val="000000"/>
              </a:buClr>
              <a:buSzPts val="1100"/>
              <a:buFont typeface="Calibri" panose="020F0502020204030204" pitchFamily="34" charset="0"/>
              <a:buChar char="●"/>
            </a:pPr>
            <a:endParaRPr lang="en-US" sz="1400" dirty="0">
              <a:solidFill>
                <a:prstClr val="black"/>
              </a:solidFill>
            </a:endParaRPr>
          </a:p>
          <a:p>
            <a:pPr marL="228600" indent="-228600" algn="ctr" eaLnBrk="1" hangingPunct="1">
              <a:spcBef>
                <a:spcPct val="15000"/>
              </a:spcBef>
            </a:pPr>
            <a:r>
              <a:rPr lang="en-US" altLang="en-US" sz="1400" b="1" dirty="0">
                <a:solidFill>
                  <a:srgbClr val="000000"/>
                </a:solidFill>
              </a:rPr>
              <a:t>Impact</a:t>
            </a:r>
          </a:p>
          <a:p>
            <a:pPr marL="285750" lvl="0" indent="-285750">
              <a:spcBef>
                <a:spcPts val="252"/>
              </a:spcBef>
              <a:buClr>
                <a:srgbClr val="000000"/>
              </a:buClr>
              <a:buSzPts val="1400"/>
              <a:buFont typeface="Calibri" panose="020F0502020204030204" pitchFamily="34" charset="0"/>
              <a:buChar char="●"/>
            </a:pPr>
            <a:r>
              <a:rPr lang="en-US" sz="1400" dirty="0">
                <a:ea typeface="Helvetica Neue" panose="02000503000000020004" pitchFamily="2" charset="0"/>
                <a:cs typeface="Helvetica Neue" panose="02000503000000020004" pitchFamily="2" charset="0"/>
              </a:rPr>
              <a:t>Modeled sea level projections, particularly at the upper tail, depend substantially on equilibrium climate sensitivity</a:t>
            </a:r>
          </a:p>
          <a:p>
            <a:pPr marL="285750" lvl="0" indent="-285750">
              <a:spcBef>
                <a:spcPts val="252"/>
              </a:spcBef>
              <a:buClr>
                <a:srgbClr val="000000"/>
              </a:buClr>
              <a:buSzPts val="1400"/>
              <a:buFont typeface="Calibri" panose="020F0502020204030204" pitchFamily="34" charset="0"/>
              <a:buChar char="●"/>
            </a:pPr>
            <a:r>
              <a:rPr lang="en-US" sz="1400" dirty="0">
                <a:ea typeface="Helvetica Neue" panose="02000503000000020004" pitchFamily="2" charset="0"/>
                <a:cs typeface="Helvetica Neue" panose="02000503000000020004" pitchFamily="2" charset="0"/>
              </a:rPr>
              <a:t>Results influence regional sea level change projections and the timing of sea level rise exceedances</a:t>
            </a:r>
          </a:p>
          <a:p>
            <a:pPr marL="285750" indent="-285750">
              <a:spcBef>
                <a:spcPct val="15000"/>
              </a:spcBef>
              <a:buFont typeface="Arial" pitchFamily="34" charset="0"/>
              <a:buChar char="●"/>
              <a:defRPr/>
            </a:pPr>
            <a:endParaRPr lang="en-US" sz="1400" dirty="0">
              <a:solidFill>
                <a:prstClr val="black"/>
              </a:solidFill>
            </a:endParaRPr>
          </a:p>
        </p:txBody>
      </p:sp>
      <p:sp>
        <p:nvSpPr>
          <p:cNvPr id="36" name="Text Box 6">
            <a:extLst>
              <a:ext uri="{FF2B5EF4-FFF2-40B4-BE49-F238E27FC236}">
                <a16:creationId xmlns:a16="http://schemas.microsoft.com/office/drawing/2014/main" id="{C8318731-3F2B-4653-9DF0-DC4733F62A62}"/>
              </a:ext>
            </a:extLst>
          </p:cNvPr>
          <p:cNvSpPr txBox="1">
            <a:spLocks noChangeArrowheads="1"/>
          </p:cNvSpPr>
          <p:nvPr/>
        </p:nvSpPr>
        <p:spPr bwMode="auto">
          <a:xfrm>
            <a:off x="4444295" y="5896204"/>
            <a:ext cx="4433004" cy="738664"/>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buClr>
                <a:srgbClr val="000000"/>
              </a:buClr>
              <a:buSzPts val="1300"/>
              <a:buNone/>
            </a:pPr>
            <a:r>
              <a:rPr lang="en-US" sz="1000" dirty="0">
                <a:solidFill>
                  <a:srgbClr val="000000"/>
                </a:solidFill>
                <a:ea typeface="Helvetica Neue"/>
                <a:cs typeface="Helvetica Neue"/>
                <a:sym typeface="Helvetica Neue"/>
              </a:rPr>
              <a:t>Vega-</a:t>
            </a:r>
            <a:r>
              <a:rPr lang="en-US" sz="1000" dirty="0" err="1">
                <a:solidFill>
                  <a:srgbClr val="000000"/>
                </a:solidFill>
                <a:ea typeface="Helvetica Neue"/>
                <a:cs typeface="Helvetica Neue"/>
                <a:sym typeface="Helvetica Neue"/>
              </a:rPr>
              <a:t>Westhoff</a:t>
            </a:r>
            <a:r>
              <a:rPr lang="en-US" sz="1000" dirty="0">
                <a:solidFill>
                  <a:srgbClr val="000000"/>
                </a:solidFill>
                <a:ea typeface="Helvetica Neue"/>
                <a:cs typeface="Helvetica Neue"/>
                <a:sym typeface="Helvetica Neue"/>
              </a:rPr>
              <a:t> B, RL </a:t>
            </a:r>
            <a:r>
              <a:rPr lang="en-US" sz="1000" dirty="0" err="1">
                <a:solidFill>
                  <a:srgbClr val="000000"/>
                </a:solidFill>
                <a:ea typeface="Helvetica Neue"/>
                <a:cs typeface="Helvetica Neue"/>
                <a:sym typeface="Helvetica Neue"/>
              </a:rPr>
              <a:t>Sriver</a:t>
            </a:r>
            <a:r>
              <a:rPr lang="en-US" sz="1000" dirty="0">
                <a:solidFill>
                  <a:srgbClr val="000000"/>
                </a:solidFill>
                <a:ea typeface="Helvetica Neue"/>
                <a:cs typeface="Helvetica Neue"/>
                <a:sym typeface="Helvetica Neue"/>
              </a:rPr>
              <a:t>, CA </a:t>
            </a:r>
            <a:r>
              <a:rPr lang="en-US" sz="1000" dirty="0" err="1">
                <a:solidFill>
                  <a:srgbClr val="000000"/>
                </a:solidFill>
                <a:ea typeface="Helvetica Neue"/>
                <a:cs typeface="Helvetica Neue"/>
                <a:sym typeface="Helvetica Neue"/>
              </a:rPr>
              <a:t>Hartin</a:t>
            </a:r>
            <a:r>
              <a:rPr lang="en-US" sz="1000" dirty="0">
                <a:solidFill>
                  <a:srgbClr val="000000"/>
                </a:solidFill>
                <a:ea typeface="Helvetica Neue"/>
                <a:cs typeface="Helvetica Neue"/>
                <a:sym typeface="Helvetica Neue"/>
              </a:rPr>
              <a:t>, TE Wong, and K Keller. 2020. “The Role of Climate Sensitivity in Upper‐Tail Sea Level Rise Projections,” </a:t>
            </a:r>
            <a:r>
              <a:rPr lang="en-US" sz="1000" i="1" dirty="0">
                <a:solidFill>
                  <a:srgbClr val="000000"/>
                </a:solidFill>
                <a:ea typeface="Helvetica Neue"/>
                <a:cs typeface="Helvetica Neue"/>
                <a:sym typeface="Helvetica Neue"/>
              </a:rPr>
              <a:t>Geophysical Research Letters,</a:t>
            </a:r>
            <a:r>
              <a:rPr lang="en-US" sz="1000" dirty="0">
                <a:solidFill>
                  <a:srgbClr val="000000"/>
                </a:solidFill>
                <a:ea typeface="Helvetica Neue"/>
                <a:cs typeface="Helvetica Neue"/>
                <a:sym typeface="Helvetica Neue"/>
              </a:rPr>
              <a:t> 47: e2019GL085792. </a:t>
            </a:r>
          </a:p>
          <a:p>
            <a:pPr>
              <a:buClr>
                <a:srgbClr val="000000"/>
              </a:buClr>
              <a:buSzPts val="1300"/>
              <a:buNone/>
            </a:pPr>
            <a:r>
              <a:rPr lang="en-US" sz="1000" dirty="0">
                <a:solidFill>
                  <a:srgbClr val="000000"/>
                </a:solidFill>
                <a:ea typeface="Helvetica Neue"/>
                <a:cs typeface="Helvetica Neue"/>
                <a:sym typeface="Helvetica Neue"/>
              </a:rPr>
              <a:t>DOI: 10.1029/2019GL085792</a:t>
            </a:r>
            <a:endParaRPr lang="en-US" sz="1000" dirty="0"/>
          </a:p>
        </p:txBody>
      </p:sp>
    </p:spTree>
    <p:extLst>
      <p:ext uri="{BB962C8B-B14F-4D97-AF65-F5344CB8AC3E}">
        <p14:creationId xmlns:p14="http://schemas.microsoft.com/office/powerpoint/2010/main" val="286673798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Slide" ma:contentTypeID="0x010100A22E315B1F3C42B49A0E90D2F9AB5AB100DD0966E738D64E49B965032E22FBBBFF" ma:contentTypeVersion="4" ma:contentTypeDescription="Microsoft PowerPoint Slide" ma:contentTypeScope="" ma:versionID="b3474de98243c38ca447bb66c1087723">
  <xsd:schema xmlns:xsd="http://www.w3.org/2001/XMLSchema" xmlns:xs="http://www.w3.org/2001/XMLSchema" xmlns:p="http://schemas.microsoft.com/office/2006/metadata/properties" xmlns:ns1="http://schemas.microsoft.com/sharepoint/v3" xmlns:ns3="3f367a74-7294-440b-bcf2-615eafc1d48f" targetNamespace="http://schemas.microsoft.com/office/2006/metadata/properties" ma:root="true" ma:fieldsID="9b034228d1307b28e45b372313e8c5d5" ns1:_="" ns3:_="">
    <xsd:import namespace="http://schemas.microsoft.com/sharepoint/v3"/>
    <xsd:import namespace="3f367a74-7294-440b-bcf2-615eafc1d48f"/>
    <xsd:element name="properties">
      <xsd:complexType>
        <xsd:sequence>
          <xsd:element name="documentManagement">
            <xsd:complexType>
              <xsd:all>
                <xsd:element ref="ns1:Presentation" minOccurs="0"/>
                <xsd:element ref="ns1:SlideDescription" minOccurs="0"/>
                <xsd:element ref="ns3:Funding" minOccurs="0"/>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resentation" ma:index="0" nillable="true" ma:displayName="Presentation" ma:internalName="Presentation">
      <xsd:simpleType>
        <xsd:restriction base="dms:Text"/>
      </xsd:simpleType>
    </xsd:element>
    <xsd:element name="SlideDescription" ma:index="1" nillable="true" ma:displayName="Description" ma:internalName="SlideDescrip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f367a74-7294-440b-bcf2-615eafc1d48f" elementFormDefault="qualified">
    <xsd:import namespace="http://schemas.microsoft.com/office/2006/documentManagement/types"/>
    <xsd:import namespace="http://schemas.microsoft.com/office/infopath/2007/PartnerControls"/>
    <xsd:element name="Funding" ma:index="7" nillable="true" ma:displayName="Funding" ma:description="Funding Soure" ma:internalName="Funding" ma:readOnly="false">
      <xsd:simpleType>
        <xsd:restriction base="dms:Note">
          <xsd:maxLength value="255"/>
        </xsd:restriction>
      </xsd:simple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xsd:element ref="dc:title" minOccurs="0" maxOccurs="1" ma:index="2"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resentation xmlns="http://schemas.microsoft.com/sharepoint/v3" xsi:nil="true"/>
    <Funding xmlns="3f367a74-7294-440b-bcf2-615eafc1d48f" xsi:nil="true"/>
    <SlideDescription xmlns="http://schemas.microsoft.com/sharepoint/v3" xsi:nil="true"/>
  </documentManagement>
</p:properties>
</file>

<file path=customXml/itemProps1.xml><?xml version="1.0" encoding="utf-8"?>
<ds:datastoreItem xmlns:ds="http://schemas.openxmlformats.org/officeDocument/2006/customXml" ds:itemID="{5368DA43-DD96-4338-9998-D585EA7E0DB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3f367a74-7294-440b-bcf2-615eafc1d48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4540B09-CE5D-48E6-9434-7D1864BA6718}">
  <ds:schemaRefs>
    <ds:schemaRef ds:uri="http://schemas.microsoft.com/office/2006/documentManagement/types"/>
    <ds:schemaRef ds:uri="http://schemas.microsoft.com/sharepoint/v3"/>
    <ds:schemaRef ds:uri="http://purl.org/dc/dcmitype/"/>
    <ds:schemaRef ds:uri="3f367a74-7294-440b-bcf2-615eafc1d48f"/>
    <ds:schemaRef ds:uri="http://purl.org/dc/terms/"/>
    <ds:schemaRef ds:uri="http://schemas.microsoft.com/office/infopath/2007/PartnerControls"/>
    <ds:schemaRef ds:uri="http://www.w3.org/XML/1998/namespace"/>
    <ds:schemaRef ds:uri="http://schemas.microsoft.com/office/2006/metadata/properties"/>
    <ds:schemaRef ds:uri="http://schemas.openxmlformats.org/package/2006/metadata/core-properties"/>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Office Theme</Template>
  <TotalTime>4595</TotalTime>
  <Words>200</Words>
  <Application>Microsoft Office PowerPoint</Application>
  <PresentationFormat>On-screen Show (4:3)</PresentationFormat>
  <Paragraphs>15</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Helvetica Neue</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Ryan L. Sriver</dc:creator>
  <cp:lastModifiedBy>Hejazi, Mohamad I</cp:lastModifiedBy>
  <cp:revision>40</cp:revision>
  <dcterms:created xsi:type="dcterms:W3CDTF">2019-07-12T05:52:55Z</dcterms:created>
  <dcterms:modified xsi:type="dcterms:W3CDTF">2020-07-13T14:24:57Z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0x010100A22E315B1F3C42B49A0E90D2F9AB5AB100DD0966E738D64E49B965032E22FBBBFF</vt:lpwstr>
  </property>
</Properties>
</file>