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8" r:id="rId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DBD615-2DD9-4001-9740-DE885FD3143B}" v="8" dt="2020-06-25T21:11:58.0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76452" autoAdjust="0"/>
  </p:normalViewPr>
  <p:slideViewPr>
    <p:cSldViewPr>
      <p:cViewPr varScale="1">
        <p:scale>
          <a:sx n="79" d="100"/>
          <a:sy n="79" d="100"/>
        </p:scale>
        <p:origin x="63"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7/9/2020</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z="1200" b="0" i="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7/9/2020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7/9/2020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7/9/2020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7/9/2020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7/9/2020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7/9/2020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7/9/2020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7/9/2020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7/9/2020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7/9/2020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7/9/2020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7/9/2020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398" y="1143000"/>
            <a:ext cx="4310668"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Quantitatively assess the statistical uncertainty surrounding hydrologic drought thresholds</a:t>
            </a:r>
          </a:p>
          <a:p>
            <a:pPr>
              <a:spcBef>
                <a:spcPct val="15000"/>
              </a:spcBef>
              <a:defRPr/>
            </a:pP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t>Derive formulae for calculating the statistical uncertainties caused by limited record lengths, and for estimating the record length needed to achieve a specified threshold accuracy</a:t>
            </a:r>
            <a:endParaRPr lang="en-US" sz="1400" dirty="0">
              <a:solidFill>
                <a:prstClr val="black"/>
              </a:solidFill>
            </a:endParaRPr>
          </a:p>
          <a:p>
            <a:pPr algn="ctr" eaLnBrk="1" hangingPunct="1">
              <a:spcBef>
                <a:spcPct val="15000"/>
              </a:spcBef>
              <a:buFontTx/>
              <a:buNone/>
            </a:pPr>
            <a:endParaRPr lang="en-US" altLang="en-US" sz="1400" b="1" dirty="0">
              <a:solidFill>
                <a:srgbClr val="000000"/>
              </a:solidFill>
            </a:endParaRPr>
          </a:p>
          <a:p>
            <a:pPr marL="228600" indent="-228600" algn="ctr" eaLnBrk="1" hangingPunct="1">
              <a:spcBef>
                <a:spcPct val="15000"/>
              </a:spcBef>
              <a:buFontTx/>
              <a:buNone/>
            </a:pPr>
            <a:r>
              <a:rPr lang="en-US" altLang="en-US" sz="1400" b="1" dirty="0">
                <a:solidFill>
                  <a:srgbClr val="000000"/>
                </a:solidFill>
              </a:rPr>
              <a:t>Impact</a:t>
            </a:r>
          </a:p>
          <a:p>
            <a:pPr marL="283464" indent="-283464">
              <a:spcBef>
                <a:spcPct val="15000"/>
              </a:spcBef>
              <a:buFont typeface="Arial" panose="020B0604020202020204" pitchFamily="34" charset="0"/>
              <a:buChar char="●"/>
            </a:pPr>
            <a:r>
              <a:rPr lang="en-US" sz="1400" dirty="0">
                <a:solidFill>
                  <a:prstClr val="black"/>
                </a:solidFill>
              </a:rPr>
              <a:t>In studies seeking to project future long-term changes in drought conditions, drought thresholds are commonly used to define when a region is</a:t>
            </a:r>
            <a:r>
              <a:rPr lang="en-US" sz="1400" dirty="0"/>
              <a:t>—</a:t>
            </a:r>
            <a:r>
              <a:rPr lang="en-US" sz="1400" dirty="0">
                <a:solidFill>
                  <a:prstClr val="black"/>
                </a:solidFill>
              </a:rPr>
              <a:t>or is not</a:t>
            </a:r>
            <a:r>
              <a:rPr lang="en-US" sz="1400" dirty="0"/>
              <a:t>—</a:t>
            </a:r>
            <a:r>
              <a:rPr lang="en-US" sz="1400" dirty="0">
                <a:solidFill>
                  <a:prstClr val="black"/>
                </a:solidFill>
              </a:rPr>
              <a:t>experiencing a drought </a:t>
            </a:r>
          </a:p>
          <a:p>
            <a:pPr marL="283464" indent="-283464">
              <a:spcBef>
                <a:spcPct val="15000"/>
              </a:spcBef>
              <a:buFont typeface="Arial" panose="020B0604020202020204" pitchFamily="34" charset="0"/>
              <a:buChar char="●"/>
            </a:pPr>
            <a:r>
              <a:rPr lang="en-US" sz="1400" dirty="0">
                <a:solidFill>
                  <a:srgbClr val="000000"/>
                </a:solidFill>
              </a:rPr>
              <a:t>Drought threshold uncertainty is not well-quantified in the scientific literature, despite the widespread use of thresholds in drought studies</a:t>
            </a:r>
          </a:p>
          <a:p>
            <a:pPr marL="283464" indent="-283464">
              <a:spcBef>
                <a:spcPct val="15000"/>
              </a:spcBef>
              <a:buFont typeface="Arial" panose="020B0604020202020204" pitchFamily="34" charset="0"/>
              <a:buChar char="●"/>
            </a:pPr>
            <a:r>
              <a:rPr lang="en-US" sz="1400" dirty="0">
                <a:solidFill>
                  <a:srgbClr val="000000"/>
                </a:solidFill>
              </a:rPr>
              <a:t>This study raises the hydrology community’s awareness of this issue by assessing threshold uncertainties, identifying record lengths required to achieve high threshold reliability, and summarizing options for augmenting the historical record to increase threshold reliability</a:t>
            </a:r>
          </a:p>
        </p:txBody>
      </p:sp>
      <p:sp>
        <p:nvSpPr>
          <p:cNvPr id="3076" name="Rectangle 5"/>
          <p:cNvSpPr>
            <a:spLocks noChangeArrowheads="1"/>
          </p:cNvSpPr>
          <p:nvPr/>
        </p:nvSpPr>
        <p:spPr bwMode="auto">
          <a:xfrm>
            <a:off x="152399" y="112713"/>
            <a:ext cx="8852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sz="3000" b="1" dirty="0">
                <a:solidFill>
                  <a:srgbClr val="000000"/>
                </a:solidFill>
                <a:latin typeface="Arial" panose="020B0604020202020204" pitchFamily="34" charset="0"/>
              </a:rPr>
              <a:t>100 Years of </a:t>
            </a:r>
            <a:r>
              <a:rPr lang="en-US" sz="3000" b="1">
                <a:solidFill>
                  <a:srgbClr val="000000"/>
                </a:solidFill>
                <a:latin typeface="Arial" panose="020B0604020202020204" pitchFamily="34" charset="0"/>
              </a:rPr>
              <a:t>Data Is </a:t>
            </a:r>
            <a:r>
              <a:rPr lang="en-US" sz="3000" b="1" dirty="0">
                <a:solidFill>
                  <a:srgbClr val="000000"/>
                </a:solidFill>
                <a:latin typeface="Arial" panose="020B0604020202020204" pitchFamily="34" charset="0"/>
              </a:rPr>
              <a:t>Not Enough to Establish Reliable Drought Thresholds</a:t>
            </a:r>
          </a:p>
        </p:txBody>
      </p:sp>
      <p:sp>
        <p:nvSpPr>
          <p:cNvPr id="3077" name="Text Box 6"/>
          <p:cNvSpPr txBox="1">
            <a:spLocks noChangeArrowheads="1"/>
          </p:cNvSpPr>
          <p:nvPr/>
        </p:nvSpPr>
        <p:spPr bwMode="auto">
          <a:xfrm>
            <a:off x="4614467" y="6096000"/>
            <a:ext cx="4433004"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dirty="0">
                <a:solidFill>
                  <a:srgbClr val="000000"/>
                </a:solidFill>
              </a:rPr>
              <a:t>R. Link, T.B. Wild, A. Snyder, M. Hejazi, and C. Vernon. “100 Years of Data is not Enough to Establish Reliable Drought Thresholds,” </a:t>
            </a:r>
            <a:r>
              <a:rPr lang="en-US" sz="1000" i="1" dirty="0">
                <a:solidFill>
                  <a:srgbClr val="000000"/>
                </a:solidFill>
              </a:rPr>
              <a:t>Journal of Hydrology </a:t>
            </a:r>
            <a:r>
              <a:rPr lang="en-US" sz="1000" dirty="0">
                <a:solidFill>
                  <a:srgbClr val="000000"/>
                </a:solidFill>
              </a:rPr>
              <a:t>7:100052</a:t>
            </a:r>
            <a:r>
              <a:rPr lang="en-US" sz="1000">
                <a:solidFill>
                  <a:srgbClr val="000000"/>
                </a:solidFill>
              </a:rPr>
              <a:t>. DOI: 10.1016</a:t>
            </a:r>
            <a:r>
              <a:rPr lang="en-US" sz="1000" dirty="0">
                <a:solidFill>
                  <a:srgbClr val="000000"/>
                </a:solidFill>
              </a:rPr>
              <a:t>/j.hydroa</a:t>
            </a:r>
            <a:r>
              <a:rPr lang="en-US" sz="1000">
                <a:solidFill>
                  <a:srgbClr val="000000"/>
                </a:solidFill>
              </a:rPr>
              <a:t>.2020.100052</a:t>
            </a:r>
            <a:endParaRPr lang="en-US" sz="1000" dirty="0">
              <a:solidFill>
                <a:srgbClr val="000000"/>
              </a:solidFill>
            </a:endParaRPr>
          </a:p>
        </p:txBody>
      </p:sp>
      <p:sp>
        <p:nvSpPr>
          <p:cNvPr id="3078" name="TextBox 9"/>
          <p:cNvSpPr txBox="1">
            <a:spLocks noChangeArrowheads="1"/>
          </p:cNvSpPr>
          <p:nvPr/>
        </p:nvSpPr>
        <p:spPr bwMode="auto">
          <a:xfrm>
            <a:off x="4602062" y="4495800"/>
            <a:ext cx="438953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200" b="1" dirty="0">
                <a:solidFill>
                  <a:srgbClr val="0000FF"/>
                </a:solidFill>
                <a:latin typeface="Arial" panose="020B0604020202020204" pitchFamily="34" charset="0"/>
              </a:rPr>
              <a:t>This work helps researchers quantify the uncertainty inherent in drought thresholds defined using limited historical datasets. The figure above shows that even with 1000 samples (years of hydrologic data),</a:t>
            </a:r>
            <a:r>
              <a:rPr lang="en-US" sz="1200" b="1" dirty="0">
                <a:solidFill>
                  <a:srgbClr val="0000FF"/>
                </a:solidFill>
                <a:latin typeface="Arial" panose="020B0604020202020204" pitchFamily="34" charset="0"/>
              </a:rPr>
              <a:t> the uncertainty on the estimate of a 50-year return period (drought threshold) is ±20 years.</a:t>
            </a:r>
            <a:endParaRPr lang="en-US" altLang="en-US" sz="1200" b="1" dirty="0">
              <a:solidFill>
                <a:srgbClr val="0000FF"/>
              </a:solidFill>
              <a:latin typeface="Arial" panose="020B0604020202020204" pitchFamily="34" charset="0"/>
            </a:endParaRPr>
          </a:p>
        </p:txBody>
      </p:sp>
      <p:pic>
        <p:nvPicPr>
          <p:cNvPr id="3" name="Picture 2">
            <a:extLst>
              <a:ext uri="{FF2B5EF4-FFF2-40B4-BE49-F238E27FC236}">
                <a16:creationId xmlns:a16="http://schemas.microsoft.com/office/drawing/2014/main" id="{7430D93B-F49E-4104-AA81-6A5C4D1041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65595" y="1177636"/>
            <a:ext cx="4313055" cy="3050697"/>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 xsi:nil="true"/>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www.w3.org/XML/1998/namespace"/>
    <ds:schemaRef ds:uri="http://purl.org/dc/dcmitype/"/>
    <ds:schemaRef ds:uri="http://schemas.microsoft.com/office/2006/documentManagement/types"/>
    <ds:schemaRef ds:uri="http://schemas.openxmlformats.org/package/2006/metadata/core-properties"/>
    <ds:schemaRef ds:uri="http://purl.org/dc/elements/1.1/"/>
    <ds:schemaRef ds:uri="3f367a74-7294-440b-bcf2-615eafc1d48f"/>
    <ds:schemaRef ds:uri="http://purl.org/dc/terms/"/>
    <ds:schemaRef ds:uri="http://schemas.microsoft.com/office/infopath/2007/PartnerControls"/>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81ACB085-0EBC-4FF4-A230-E2DCEADEC9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5973</TotalTime>
  <Words>237</Words>
  <Application>Microsoft Office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Hejazi, Mohamad I</cp:lastModifiedBy>
  <cp:revision>16</cp:revision>
  <cp:lastPrinted>2011-05-11T17:30:12Z</cp:lastPrinted>
  <dcterms:created xsi:type="dcterms:W3CDTF">2017-11-02T21:19:41Z</dcterms:created>
  <dcterms:modified xsi:type="dcterms:W3CDTF">2020-07-09T14:14:23Z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y fmtid="{D5CDD505-2E9C-101B-9397-08002B2CF9AE}" pid="4" name="Order">
    <vt:r8>3400</vt:r8>
  </property>
</Properties>
</file>